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31"/>
  </p:notesMasterIdLst>
  <p:sldIdLst>
    <p:sldId id="347" r:id="rId4"/>
    <p:sldId id="356" r:id="rId5"/>
    <p:sldId id="302" r:id="rId6"/>
    <p:sldId id="353" r:id="rId7"/>
    <p:sldId id="366" r:id="rId8"/>
    <p:sldId id="367" r:id="rId9"/>
    <p:sldId id="371" r:id="rId10"/>
    <p:sldId id="370" r:id="rId11"/>
    <p:sldId id="372" r:id="rId12"/>
    <p:sldId id="373" r:id="rId13"/>
    <p:sldId id="398" r:id="rId14"/>
    <p:sldId id="374" r:id="rId15"/>
    <p:sldId id="364" r:id="rId16"/>
    <p:sldId id="399" r:id="rId17"/>
    <p:sldId id="397" r:id="rId18"/>
    <p:sldId id="377" r:id="rId19"/>
    <p:sldId id="379" r:id="rId20"/>
    <p:sldId id="380" r:id="rId21"/>
    <p:sldId id="383" r:id="rId22"/>
    <p:sldId id="392" r:id="rId23"/>
    <p:sldId id="395" r:id="rId24"/>
    <p:sldId id="387" r:id="rId25"/>
    <p:sldId id="388" r:id="rId26"/>
    <p:sldId id="394" r:id="rId27"/>
    <p:sldId id="390" r:id="rId28"/>
    <p:sldId id="391" r:id="rId29"/>
    <p:sldId id="376"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8" clrIdx="0"/>
  <p:cmAuthor id="1" name="Chris Murphy (Offsite Contractor)" initials="CM(C" lastIdx="4"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40" autoAdjust="0"/>
    <p:restoredTop sz="94660"/>
  </p:normalViewPr>
  <p:slideViewPr>
    <p:cSldViewPr snapToGrid="0" showGuides="1">
      <p:cViewPr varScale="1">
        <p:scale>
          <a:sx n="60" d="100"/>
          <a:sy n="60" d="100"/>
        </p:scale>
        <p:origin x="114" y="612"/>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C76882-350B-4464-9A23-2C37C99C74C6}" type="doc">
      <dgm:prSet loTypeId="urn:microsoft.com/office/officeart/2005/8/layout/process1" loCatId="process" qsTypeId="urn:microsoft.com/office/officeart/2005/8/quickstyle/simple1" qsCatId="simple" csTypeId="urn:microsoft.com/office/officeart/2005/8/colors/accent0_3" csCatId="mainScheme" phldr="1"/>
      <dgm:spPr/>
    </dgm:pt>
    <dgm:pt modelId="{51DB7E7B-514D-4609-8F0E-D336ECF10B93}">
      <dgm:prSet phldrT="[Text]"/>
      <dgm:spPr/>
      <dgm:t>
        <a:bodyPr/>
        <a:lstStyle/>
        <a:p>
          <a:r>
            <a:rPr lang="en-US" dirty="0" smtClean="0"/>
            <a:t>Evaluation and Design</a:t>
          </a:r>
          <a:endParaRPr lang="en-US" dirty="0"/>
        </a:p>
      </dgm:t>
    </dgm:pt>
    <dgm:pt modelId="{3995AC80-A0A4-4035-89A4-04ECD5B0E4D4}" type="parTrans" cxnId="{94BAB666-97F2-4970-981C-0FBE722FD216}">
      <dgm:prSet/>
      <dgm:spPr/>
      <dgm:t>
        <a:bodyPr/>
        <a:lstStyle/>
        <a:p>
          <a:endParaRPr lang="en-US"/>
        </a:p>
      </dgm:t>
    </dgm:pt>
    <dgm:pt modelId="{87B22193-99D3-44C1-911E-6F731030D399}" type="sibTrans" cxnId="{94BAB666-97F2-4970-981C-0FBE722FD216}">
      <dgm:prSet/>
      <dgm:spPr/>
      <dgm:t>
        <a:bodyPr/>
        <a:lstStyle/>
        <a:p>
          <a:endParaRPr lang="en-US"/>
        </a:p>
      </dgm:t>
    </dgm:pt>
    <dgm:pt modelId="{27527A53-A6C8-49DE-B39B-07572281CAC7}">
      <dgm:prSet phldrT="[Text]"/>
      <dgm:spPr/>
      <dgm:t>
        <a:bodyPr/>
        <a:lstStyle/>
        <a:p>
          <a:r>
            <a:rPr lang="en-US" dirty="0" smtClean="0"/>
            <a:t>White-Rooming</a:t>
          </a:r>
          <a:endParaRPr lang="en-US" dirty="0"/>
        </a:p>
      </dgm:t>
    </dgm:pt>
    <dgm:pt modelId="{3C96D16B-4A11-4AF6-8C80-D13709764782}" type="parTrans" cxnId="{9B59E67F-BDAA-4596-AF7B-CA2B328E10BE}">
      <dgm:prSet/>
      <dgm:spPr/>
      <dgm:t>
        <a:bodyPr/>
        <a:lstStyle/>
        <a:p>
          <a:endParaRPr lang="en-US"/>
        </a:p>
      </dgm:t>
    </dgm:pt>
    <dgm:pt modelId="{BFC9BF69-215E-4B91-A5AF-70D81FF45890}" type="sibTrans" cxnId="{9B59E67F-BDAA-4596-AF7B-CA2B328E10BE}">
      <dgm:prSet/>
      <dgm:spPr/>
      <dgm:t>
        <a:bodyPr/>
        <a:lstStyle/>
        <a:p>
          <a:endParaRPr lang="en-US"/>
        </a:p>
      </dgm:t>
    </dgm:pt>
    <dgm:pt modelId="{1FF3C73C-8F89-485D-B333-2C49ABB94E3D}">
      <dgm:prSet phldrT="[Text]"/>
      <dgm:spPr/>
      <dgm:t>
        <a:bodyPr/>
        <a:lstStyle/>
        <a:p>
          <a:r>
            <a:rPr lang="en-US" dirty="0" smtClean="0"/>
            <a:t>Testing</a:t>
          </a:r>
          <a:endParaRPr lang="en-US" dirty="0"/>
        </a:p>
      </dgm:t>
    </dgm:pt>
    <dgm:pt modelId="{DB748A14-7652-4FF3-8A35-ECE948D2E9C7}" type="parTrans" cxnId="{74D294DE-7FAC-40E8-8F77-8954A5A3C794}">
      <dgm:prSet/>
      <dgm:spPr/>
      <dgm:t>
        <a:bodyPr/>
        <a:lstStyle/>
        <a:p>
          <a:endParaRPr lang="en-US"/>
        </a:p>
      </dgm:t>
    </dgm:pt>
    <dgm:pt modelId="{51AAECC5-134B-44B6-B76F-79060D1878BC}" type="sibTrans" cxnId="{74D294DE-7FAC-40E8-8F77-8954A5A3C794}">
      <dgm:prSet/>
      <dgm:spPr/>
      <dgm:t>
        <a:bodyPr/>
        <a:lstStyle/>
        <a:p>
          <a:endParaRPr lang="en-US"/>
        </a:p>
      </dgm:t>
    </dgm:pt>
    <dgm:pt modelId="{9863F351-F8D3-4DED-A466-2D997F34354B}">
      <dgm:prSet phldrT="[Text]"/>
      <dgm:spPr/>
      <dgm:t>
        <a:bodyPr/>
        <a:lstStyle/>
        <a:p>
          <a:r>
            <a:rPr lang="en-US" dirty="0" smtClean="0"/>
            <a:t>Iteration</a:t>
          </a:r>
          <a:endParaRPr lang="en-US" dirty="0"/>
        </a:p>
      </dgm:t>
    </dgm:pt>
    <dgm:pt modelId="{FB827749-F943-400B-A192-41211F667D43}" type="parTrans" cxnId="{F9E718C6-BF9C-4672-8764-B16B75E32525}">
      <dgm:prSet/>
      <dgm:spPr/>
      <dgm:t>
        <a:bodyPr/>
        <a:lstStyle/>
        <a:p>
          <a:endParaRPr lang="en-US"/>
        </a:p>
      </dgm:t>
    </dgm:pt>
    <dgm:pt modelId="{78270913-C351-45A6-9CE9-5C69155E3116}" type="sibTrans" cxnId="{F9E718C6-BF9C-4672-8764-B16B75E32525}">
      <dgm:prSet/>
      <dgm:spPr/>
      <dgm:t>
        <a:bodyPr/>
        <a:lstStyle/>
        <a:p>
          <a:endParaRPr lang="en-US"/>
        </a:p>
      </dgm:t>
    </dgm:pt>
    <dgm:pt modelId="{EEC5CB84-22FD-4C60-BA28-C05E18C7E6C7}">
      <dgm:prSet phldrT="[Text]"/>
      <dgm:spPr/>
      <dgm:t>
        <a:bodyPr/>
        <a:lstStyle/>
        <a:p>
          <a:r>
            <a:rPr lang="en-US" dirty="0" smtClean="0"/>
            <a:t>Aesthetics</a:t>
          </a:r>
          <a:endParaRPr lang="en-US" dirty="0"/>
        </a:p>
      </dgm:t>
    </dgm:pt>
    <dgm:pt modelId="{3DE1F074-9DB9-453A-B5E6-AD83D3D351D7}" type="parTrans" cxnId="{FFC1D6AC-39DD-4B55-B515-55077EED8404}">
      <dgm:prSet/>
      <dgm:spPr/>
      <dgm:t>
        <a:bodyPr/>
        <a:lstStyle/>
        <a:p>
          <a:endParaRPr lang="en-US"/>
        </a:p>
      </dgm:t>
    </dgm:pt>
    <dgm:pt modelId="{45BDF65E-D0DA-4071-A3B6-64624DA5B7F7}" type="sibTrans" cxnId="{FFC1D6AC-39DD-4B55-B515-55077EED8404}">
      <dgm:prSet/>
      <dgm:spPr/>
      <dgm:t>
        <a:bodyPr/>
        <a:lstStyle/>
        <a:p>
          <a:endParaRPr lang="en-US"/>
        </a:p>
      </dgm:t>
    </dgm:pt>
    <dgm:pt modelId="{91431580-D565-4B2F-93E6-A68ECA07B11F}" type="pres">
      <dgm:prSet presAssocID="{E7C76882-350B-4464-9A23-2C37C99C74C6}" presName="Name0" presStyleCnt="0">
        <dgm:presLayoutVars>
          <dgm:dir/>
          <dgm:resizeHandles val="exact"/>
        </dgm:presLayoutVars>
      </dgm:prSet>
      <dgm:spPr/>
    </dgm:pt>
    <dgm:pt modelId="{337F10D2-6236-41B8-AC27-FB38FB4EE7D3}" type="pres">
      <dgm:prSet presAssocID="{51DB7E7B-514D-4609-8F0E-D336ECF10B93}" presName="node" presStyleLbl="node1" presStyleIdx="0" presStyleCnt="5">
        <dgm:presLayoutVars>
          <dgm:bulletEnabled val="1"/>
        </dgm:presLayoutVars>
      </dgm:prSet>
      <dgm:spPr/>
      <dgm:t>
        <a:bodyPr/>
        <a:lstStyle/>
        <a:p>
          <a:endParaRPr lang="en-US"/>
        </a:p>
      </dgm:t>
    </dgm:pt>
    <dgm:pt modelId="{EC709AD4-05D5-4527-AD15-7E03D423C563}" type="pres">
      <dgm:prSet presAssocID="{87B22193-99D3-44C1-911E-6F731030D399}" presName="sibTrans" presStyleLbl="sibTrans2D1" presStyleIdx="0" presStyleCnt="4"/>
      <dgm:spPr/>
      <dgm:t>
        <a:bodyPr/>
        <a:lstStyle/>
        <a:p>
          <a:endParaRPr lang="en-US"/>
        </a:p>
      </dgm:t>
    </dgm:pt>
    <dgm:pt modelId="{B248DAEC-B8AB-43B6-9F1C-C9279182CF91}" type="pres">
      <dgm:prSet presAssocID="{87B22193-99D3-44C1-911E-6F731030D399}" presName="connectorText" presStyleLbl="sibTrans2D1" presStyleIdx="0" presStyleCnt="4"/>
      <dgm:spPr/>
      <dgm:t>
        <a:bodyPr/>
        <a:lstStyle/>
        <a:p>
          <a:endParaRPr lang="en-US"/>
        </a:p>
      </dgm:t>
    </dgm:pt>
    <dgm:pt modelId="{BB8BCA8A-9014-4F83-8F33-B6D41B164867}" type="pres">
      <dgm:prSet presAssocID="{27527A53-A6C8-49DE-B39B-07572281CAC7}" presName="node" presStyleLbl="node1" presStyleIdx="1" presStyleCnt="5">
        <dgm:presLayoutVars>
          <dgm:bulletEnabled val="1"/>
        </dgm:presLayoutVars>
      </dgm:prSet>
      <dgm:spPr/>
      <dgm:t>
        <a:bodyPr/>
        <a:lstStyle/>
        <a:p>
          <a:endParaRPr lang="en-US"/>
        </a:p>
      </dgm:t>
    </dgm:pt>
    <dgm:pt modelId="{E8CC7277-591C-47AF-BF41-8EF528E1F093}" type="pres">
      <dgm:prSet presAssocID="{BFC9BF69-215E-4B91-A5AF-70D81FF45890}" presName="sibTrans" presStyleLbl="sibTrans2D1" presStyleIdx="1" presStyleCnt="4"/>
      <dgm:spPr/>
      <dgm:t>
        <a:bodyPr/>
        <a:lstStyle/>
        <a:p>
          <a:endParaRPr lang="en-US"/>
        </a:p>
      </dgm:t>
    </dgm:pt>
    <dgm:pt modelId="{D5AB7369-91FF-43F5-9964-C2699C5A5023}" type="pres">
      <dgm:prSet presAssocID="{BFC9BF69-215E-4B91-A5AF-70D81FF45890}" presName="connectorText" presStyleLbl="sibTrans2D1" presStyleIdx="1" presStyleCnt="4"/>
      <dgm:spPr/>
      <dgm:t>
        <a:bodyPr/>
        <a:lstStyle/>
        <a:p>
          <a:endParaRPr lang="en-US"/>
        </a:p>
      </dgm:t>
    </dgm:pt>
    <dgm:pt modelId="{F93BA3F1-149E-4F2A-AB62-D241420B6BD3}" type="pres">
      <dgm:prSet presAssocID="{1FF3C73C-8F89-485D-B333-2C49ABB94E3D}" presName="node" presStyleLbl="node1" presStyleIdx="2" presStyleCnt="5">
        <dgm:presLayoutVars>
          <dgm:bulletEnabled val="1"/>
        </dgm:presLayoutVars>
      </dgm:prSet>
      <dgm:spPr/>
      <dgm:t>
        <a:bodyPr/>
        <a:lstStyle/>
        <a:p>
          <a:endParaRPr lang="en-US"/>
        </a:p>
      </dgm:t>
    </dgm:pt>
    <dgm:pt modelId="{214AB0CD-51B9-46A9-B401-EB190E176130}" type="pres">
      <dgm:prSet presAssocID="{51AAECC5-134B-44B6-B76F-79060D1878BC}" presName="sibTrans" presStyleLbl="sibTrans2D1" presStyleIdx="2" presStyleCnt="4"/>
      <dgm:spPr/>
      <dgm:t>
        <a:bodyPr/>
        <a:lstStyle/>
        <a:p>
          <a:endParaRPr lang="en-US"/>
        </a:p>
      </dgm:t>
    </dgm:pt>
    <dgm:pt modelId="{BF9148E7-E486-47DB-B344-115DC41BE606}" type="pres">
      <dgm:prSet presAssocID="{51AAECC5-134B-44B6-B76F-79060D1878BC}" presName="connectorText" presStyleLbl="sibTrans2D1" presStyleIdx="2" presStyleCnt="4"/>
      <dgm:spPr/>
      <dgm:t>
        <a:bodyPr/>
        <a:lstStyle/>
        <a:p>
          <a:endParaRPr lang="en-US"/>
        </a:p>
      </dgm:t>
    </dgm:pt>
    <dgm:pt modelId="{4D56C011-74E5-461B-A0F8-4FD31D7A7F6B}" type="pres">
      <dgm:prSet presAssocID="{9863F351-F8D3-4DED-A466-2D997F34354B}" presName="node" presStyleLbl="node1" presStyleIdx="3" presStyleCnt="5">
        <dgm:presLayoutVars>
          <dgm:bulletEnabled val="1"/>
        </dgm:presLayoutVars>
      </dgm:prSet>
      <dgm:spPr/>
      <dgm:t>
        <a:bodyPr/>
        <a:lstStyle/>
        <a:p>
          <a:endParaRPr lang="en-US"/>
        </a:p>
      </dgm:t>
    </dgm:pt>
    <dgm:pt modelId="{C9D037AD-A8DB-47F5-A5E9-9CA1DFC423EC}" type="pres">
      <dgm:prSet presAssocID="{78270913-C351-45A6-9CE9-5C69155E3116}" presName="sibTrans" presStyleLbl="sibTrans2D1" presStyleIdx="3" presStyleCnt="4"/>
      <dgm:spPr/>
      <dgm:t>
        <a:bodyPr/>
        <a:lstStyle/>
        <a:p>
          <a:endParaRPr lang="en-US"/>
        </a:p>
      </dgm:t>
    </dgm:pt>
    <dgm:pt modelId="{10621A8E-353D-4A52-8006-1EB2FCA2EA79}" type="pres">
      <dgm:prSet presAssocID="{78270913-C351-45A6-9CE9-5C69155E3116}" presName="connectorText" presStyleLbl="sibTrans2D1" presStyleIdx="3" presStyleCnt="4"/>
      <dgm:spPr/>
      <dgm:t>
        <a:bodyPr/>
        <a:lstStyle/>
        <a:p>
          <a:endParaRPr lang="en-US"/>
        </a:p>
      </dgm:t>
    </dgm:pt>
    <dgm:pt modelId="{1EA9F842-5241-4FF0-8245-82863BF3D62C}" type="pres">
      <dgm:prSet presAssocID="{EEC5CB84-22FD-4C60-BA28-C05E18C7E6C7}" presName="node" presStyleLbl="node1" presStyleIdx="4" presStyleCnt="5">
        <dgm:presLayoutVars>
          <dgm:bulletEnabled val="1"/>
        </dgm:presLayoutVars>
      </dgm:prSet>
      <dgm:spPr/>
      <dgm:t>
        <a:bodyPr/>
        <a:lstStyle/>
        <a:p>
          <a:endParaRPr lang="en-US"/>
        </a:p>
      </dgm:t>
    </dgm:pt>
  </dgm:ptLst>
  <dgm:cxnLst>
    <dgm:cxn modelId="{FE9F4446-2225-44AE-A8FC-624A6CC5E70E}" type="presOf" srcId="{9863F351-F8D3-4DED-A466-2D997F34354B}" destId="{4D56C011-74E5-461B-A0F8-4FD31D7A7F6B}" srcOrd="0" destOrd="0" presId="urn:microsoft.com/office/officeart/2005/8/layout/process1"/>
    <dgm:cxn modelId="{1B616A85-8CC9-402A-93BB-A39539391E97}" type="presOf" srcId="{51AAECC5-134B-44B6-B76F-79060D1878BC}" destId="{BF9148E7-E486-47DB-B344-115DC41BE606}" srcOrd="1" destOrd="0" presId="urn:microsoft.com/office/officeart/2005/8/layout/process1"/>
    <dgm:cxn modelId="{891F4CE4-800E-4881-98FD-EF6F401F3C5F}" type="presOf" srcId="{27527A53-A6C8-49DE-B39B-07572281CAC7}" destId="{BB8BCA8A-9014-4F83-8F33-B6D41B164867}" srcOrd="0" destOrd="0" presId="urn:microsoft.com/office/officeart/2005/8/layout/process1"/>
    <dgm:cxn modelId="{F61F2725-9D7D-4A55-B3DA-891F3E90E1A1}" type="presOf" srcId="{78270913-C351-45A6-9CE9-5C69155E3116}" destId="{10621A8E-353D-4A52-8006-1EB2FCA2EA79}" srcOrd="1" destOrd="0" presId="urn:microsoft.com/office/officeart/2005/8/layout/process1"/>
    <dgm:cxn modelId="{C911F842-69F5-49DA-98A3-CA64707AF76B}" type="presOf" srcId="{E7C76882-350B-4464-9A23-2C37C99C74C6}" destId="{91431580-D565-4B2F-93E6-A68ECA07B11F}" srcOrd="0" destOrd="0" presId="urn:microsoft.com/office/officeart/2005/8/layout/process1"/>
    <dgm:cxn modelId="{5099875C-E7BC-4C06-B959-3193DEE6BD63}" type="presOf" srcId="{BFC9BF69-215E-4B91-A5AF-70D81FF45890}" destId="{D5AB7369-91FF-43F5-9964-C2699C5A5023}" srcOrd="1" destOrd="0" presId="urn:microsoft.com/office/officeart/2005/8/layout/process1"/>
    <dgm:cxn modelId="{74D294DE-7FAC-40E8-8F77-8954A5A3C794}" srcId="{E7C76882-350B-4464-9A23-2C37C99C74C6}" destId="{1FF3C73C-8F89-485D-B333-2C49ABB94E3D}" srcOrd="2" destOrd="0" parTransId="{DB748A14-7652-4FF3-8A35-ECE948D2E9C7}" sibTransId="{51AAECC5-134B-44B6-B76F-79060D1878BC}"/>
    <dgm:cxn modelId="{ECF4B4D3-678A-4241-9738-263C51254DDC}" type="presOf" srcId="{51AAECC5-134B-44B6-B76F-79060D1878BC}" destId="{214AB0CD-51B9-46A9-B401-EB190E176130}" srcOrd="0" destOrd="0" presId="urn:microsoft.com/office/officeart/2005/8/layout/process1"/>
    <dgm:cxn modelId="{825891DD-B08E-4C8F-8661-DADD69320762}" type="presOf" srcId="{87B22193-99D3-44C1-911E-6F731030D399}" destId="{EC709AD4-05D5-4527-AD15-7E03D423C563}" srcOrd="0" destOrd="0" presId="urn:microsoft.com/office/officeart/2005/8/layout/process1"/>
    <dgm:cxn modelId="{A2C3F4FC-DDF0-4305-98E6-4758123A2CB6}" type="presOf" srcId="{51DB7E7B-514D-4609-8F0E-D336ECF10B93}" destId="{337F10D2-6236-41B8-AC27-FB38FB4EE7D3}" srcOrd="0" destOrd="0" presId="urn:microsoft.com/office/officeart/2005/8/layout/process1"/>
    <dgm:cxn modelId="{FFC1D6AC-39DD-4B55-B515-55077EED8404}" srcId="{E7C76882-350B-4464-9A23-2C37C99C74C6}" destId="{EEC5CB84-22FD-4C60-BA28-C05E18C7E6C7}" srcOrd="4" destOrd="0" parTransId="{3DE1F074-9DB9-453A-B5E6-AD83D3D351D7}" sibTransId="{45BDF65E-D0DA-4071-A3B6-64624DA5B7F7}"/>
    <dgm:cxn modelId="{F9E718C6-BF9C-4672-8764-B16B75E32525}" srcId="{E7C76882-350B-4464-9A23-2C37C99C74C6}" destId="{9863F351-F8D3-4DED-A466-2D997F34354B}" srcOrd="3" destOrd="0" parTransId="{FB827749-F943-400B-A192-41211F667D43}" sibTransId="{78270913-C351-45A6-9CE9-5C69155E3116}"/>
    <dgm:cxn modelId="{4A597A7A-5AB0-4CDE-A518-B42E521A5BDA}" type="presOf" srcId="{78270913-C351-45A6-9CE9-5C69155E3116}" destId="{C9D037AD-A8DB-47F5-A5E9-9CA1DFC423EC}" srcOrd="0" destOrd="0" presId="urn:microsoft.com/office/officeart/2005/8/layout/process1"/>
    <dgm:cxn modelId="{94BAB666-97F2-4970-981C-0FBE722FD216}" srcId="{E7C76882-350B-4464-9A23-2C37C99C74C6}" destId="{51DB7E7B-514D-4609-8F0E-D336ECF10B93}" srcOrd="0" destOrd="0" parTransId="{3995AC80-A0A4-4035-89A4-04ECD5B0E4D4}" sibTransId="{87B22193-99D3-44C1-911E-6F731030D399}"/>
    <dgm:cxn modelId="{9B59E67F-BDAA-4596-AF7B-CA2B328E10BE}" srcId="{E7C76882-350B-4464-9A23-2C37C99C74C6}" destId="{27527A53-A6C8-49DE-B39B-07572281CAC7}" srcOrd="1" destOrd="0" parTransId="{3C96D16B-4A11-4AF6-8C80-D13709764782}" sibTransId="{BFC9BF69-215E-4B91-A5AF-70D81FF45890}"/>
    <dgm:cxn modelId="{3D7512B4-2E47-4F66-A73A-4F69DC68B87E}" type="presOf" srcId="{87B22193-99D3-44C1-911E-6F731030D399}" destId="{B248DAEC-B8AB-43B6-9F1C-C9279182CF91}" srcOrd="1" destOrd="0" presId="urn:microsoft.com/office/officeart/2005/8/layout/process1"/>
    <dgm:cxn modelId="{41CA7FDC-AF21-4E41-8335-7C0115AECE32}" type="presOf" srcId="{BFC9BF69-215E-4B91-A5AF-70D81FF45890}" destId="{E8CC7277-591C-47AF-BF41-8EF528E1F093}" srcOrd="0" destOrd="0" presId="urn:microsoft.com/office/officeart/2005/8/layout/process1"/>
    <dgm:cxn modelId="{1079C4F8-12DD-48E4-8FBE-F146FFF5AC2C}" type="presOf" srcId="{EEC5CB84-22FD-4C60-BA28-C05E18C7E6C7}" destId="{1EA9F842-5241-4FF0-8245-82863BF3D62C}" srcOrd="0" destOrd="0" presId="urn:microsoft.com/office/officeart/2005/8/layout/process1"/>
    <dgm:cxn modelId="{F8EE31B6-4624-4864-8C1E-E0EED4F9F322}" type="presOf" srcId="{1FF3C73C-8F89-485D-B333-2C49ABB94E3D}" destId="{F93BA3F1-149E-4F2A-AB62-D241420B6BD3}" srcOrd="0" destOrd="0" presId="urn:microsoft.com/office/officeart/2005/8/layout/process1"/>
    <dgm:cxn modelId="{80FC5EA7-2B5D-4454-A700-7DB8DAB6330B}" type="presParOf" srcId="{91431580-D565-4B2F-93E6-A68ECA07B11F}" destId="{337F10D2-6236-41B8-AC27-FB38FB4EE7D3}" srcOrd="0" destOrd="0" presId="urn:microsoft.com/office/officeart/2005/8/layout/process1"/>
    <dgm:cxn modelId="{F48EEB46-FD53-4788-8DAE-CF6A4820D257}" type="presParOf" srcId="{91431580-D565-4B2F-93E6-A68ECA07B11F}" destId="{EC709AD4-05D5-4527-AD15-7E03D423C563}" srcOrd="1" destOrd="0" presId="urn:microsoft.com/office/officeart/2005/8/layout/process1"/>
    <dgm:cxn modelId="{1ABACFD5-2A10-4F9B-8405-B95DB87CB74C}" type="presParOf" srcId="{EC709AD4-05D5-4527-AD15-7E03D423C563}" destId="{B248DAEC-B8AB-43B6-9F1C-C9279182CF91}" srcOrd="0" destOrd="0" presId="urn:microsoft.com/office/officeart/2005/8/layout/process1"/>
    <dgm:cxn modelId="{C05083BC-FD17-43D5-95C4-59F64BA3AEBC}" type="presParOf" srcId="{91431580-D565-4B2F-93E6-A68ECA07B11F}" destId="{BB8BCA8A-9014-4F83-8F33-B6D41B164867}" srcOrd="2" destOrd="0" presId="urn:microsoft.com/office/officeart/2005/8/layout/process1"/>
    <dgm:cxn modelId="{C4B6AADC-7774-4719-98DF-80570CDBDDA8}" type="presParOf" srcId="{91431580-D565-4B2F-93E6-A68ECA07B11F}" destId="{E8CC7277-591C-47AF-BF41-8EF528E1F093}" srcOrd="3" destOrd="0" presId="urn:microsoft.com/office/officeart/2005/8/layout/process1"/>
    <dgm:cxn modelId="{045CD7A3-E815-4A05-8701-0202BA44075D}" type="presParOf" srcId="{E8CC7277-591C-47AF-BF41-8EF528E1F093}" destId="{D5AB7369-91FF-43F5-9964-C2699C5A5023}" srcOrd="0" destOrd="0" presId="urn:microsoft.com/office/officeart/2005/8/layout/process1"/>
    <dgm:cxn modelId="{80EF1EE4-BC95-475F-8460-90D48E6BC5D8}" type="presParOf" srcId="{91431580-D565-4B2F-93E6-A68ECA07B11F}" destId="{F93BA3F1-149E-4F2A-AB62-D241420B6BD3}" srcOrd="4" destOrd="0" presId="urn:microsoft.com/office/officeart/2005/8/layout/process1"/>
    <dgm:cxn modelId="{11499D33-AD04-4608-ACC6-F6AD527B1BF5}" type="presParOf" srcId="{91431580-D565-4B2F-93E6-A68ECA07B11F}" destId="{214AB0CD-51B9-46A9-B401-EB190E176130}" srcOrd="5" destOrd="0" presId="urn:microsoft.com/office/officeart/2005/8/layout/process1"/>
    <dgm:cxn modelId="{D700B353-0D0F-4180-8EFA-61A2398C5F5D}" type="presParOf" srcId="{214AB0CD-51B9-46A9-B401-EB190E176130}" destId="{BF9148E7-E486-47DB-B344-115DC41BE606}" srcOrd="0" destOrd="0" presId="urn:microsoft.com/office/officeart/2005/8/layout/process1"/>
    <dgm:cxn modelId="{3622C7C1-06BB-4389-BEF7-216475ED28A5}" type="presParOf" srcId="{91431580-D565-4B2F-93E6-A68ECA07B11F}" destId="{4D56C011-74E5-461B-A0F8-4FD31D7A7F6B}" srcOrd="6" destOrd="0" presId="urn:microsoft.com/office/officeart/2005/8/layout/process1"/>
    <dgm:cxn modelId="{CA597F16-A22F-4C1A-8C17-4BA9C7E0F169}" type="presParOf" srcId="{91431580-D565-4B2F-93E6-A68ECA07B11F}" destId="{C9D037AD-A8DB-47F5-A5E9-9CA1DFC423EC}" srcOrd="7" destOrd="0" presId="urn:microsoft.com/office/officeart/2005/8/layout/process1"/>
    <dgm:cxn modelId="{04B67139-0C25-4650-8988-878FF4D2CBD6}" type="presParOf" srcId="{C9D037AD-A8DB-47F5-A5E9-9CA1DFC423EC}" destId="{10621A8E-353D-4A52-8006-1EB2FCA2EA79}" srcOrd="0" destOrd="0" presId="urn:microsoft.com/office/officeart/2005/8/layout/process1"/>
    <dgm:cxn modelId="{E47CA80F-D962-4203-8A01-F3632D48BFD6}" type="presParOf" srcId="{91431580-D565-4B2F-93E6-A68ECA07B11F}" destId="{1EA9F842-5241-4FF0-8245-82863BF3D62C}"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xmlns=""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xmlns=""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xmlns=""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xmlns=""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xmlns=""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xmlns=""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xmlns=""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xmlns=""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723278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3.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3/9/2018</a:t>
            </a:fld>
            <a:endParaRPr lang="en-US" kern="1200">
              <a:solidFill>
                <a:prstClr val="black">
                  <a:tint val="75000"/>
                </a:prstClr>
              </a:solidFill>
            </a:endParaRPr>
          </a:p>
        </p:txBody>
      </p:sp>
      <p:sp>
        <p:nvSpPr>
          <p:cNvPr id="5" name="Footer Placeholder 4">
            <a:extLst>
              <a:ext uri="{FF2B5EF4-FFF2-40B4-BE49-F238E27FC236}">
                <a16:creationId xmlns:a16="http://schemas.microsoft.com/office/drawing/2014/main" xmlns=""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a16="http://schemas.microsoft.com/office/drawing/2014/main" xmlns=""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4.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4.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24.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4.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4.png"/><Relationship Id="rId1" Type="http://schemas.openxmlformats.org/officeDocument/2006/relationships/slideLayout" Target="../slideLayouts/slideLayout24.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Principles and Methods</a:t>
            </a: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Level Design</a:t>
            </a: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8D03A82-6E02-4E37-9F0B-41FE2F3CE852}"/>
              </a:ext>
            </a:extLst>
          </p:cNvPr>
          <p:cNvPicPr>
            <a:picLocks noChangeAspect="1"/>
          </p:cNvPicPr>
          <p:nvPr/>
        </p:nvPicPr>
        <p:blipFill rotWithShape="1">
          <a:blip r:embed="rId2">
            <a:extLst>
              <a:ext uri="{28A0092B-C50C-407E-A947-70E740481C1C}">
                <a14:useLocalDpi xmlns:a14="http://schemas.microsoft.com/office/drawing/2010/main" val="0"/>
              </a:ext>
            </a:extLst>
          </a:blip>
          <a:srcRect l="2091" t="4311" r="8093" b="3544"/>
          <a:stretch/>
        </p:blipFill>
        <p:spPr>
          <a:xfrm>
            <a:off x="0" y="0"/>
            <a:ext cx="24383999"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69" y="5383951"/>
            <a:ext cx="7082914" cy="742767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In the lighting pass, the final lights are placed throughout the level. These lights will have their settings tweaked to match the final desired look and feel of the level, rather than simply serving to provide basic illumination. Post process effects are also adjusted at this stage, again to match the final look and feel of the level.</a:t>
            </a:r>
            <a:endParaRPr lang="en-US" sz="2800" dirty="0"/>
          </a:p>
          <a:p>
            <a:r>
              <a:rPr lang="en-AU" sz="2800" dirty="0"/>
              <a:t> </a:t>
            </a:r>
            <a:endParaRPr lang="en-US" sz="2800" dirty="0"/>
          </a:p>
          <a:p>
            <a:r>
              <a:rPr lang="en-AU" sz="2800" dirty="0"/>
              <a:t>The changes in the lighting and post process effects may mean that changes to the materials applied throughout the level are also necessary. Finally, some particle effects may be added to the level. For instance, if the lighting in a level is done with torches, the particle effects for the torch flames can be added during this pass</a:t>
            </a:r>
            <a:r>
              <a:rPr lang="en-AU" sz="2800" dirty="0" smtClean="0"/>
              <a:t>. </a:t>
            </a:r>
            <a:endParaRPr lang="en-AU" sz="2800" dirty="0"/>
          </a:p>
        </p:txBody>
      </p:sp>
      <p:sp>
        <p:nvSpPr>
          <p:cNvPr id="21" name="The Picture slide"/>
          <p:cNvSpPr txBox="1"/>
          <p:nvPr/>
        </p:nvSpPr>
        <p:spPr>
          <a:xfrm>
            <a:off x="682070" y="3539081"/>
            <a:ext cx="7082914"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Aesthetics: </a:t>
            </a:r>
          </a:p>
          <a:p>
            <a:pPr algn="l"/>
            <a:r>
              <a:rPr lang="en-US" sz="3600" cap="all" dirty="0"/>
              <a:t>Initial Lighting</a:t>
            </a:r>
            <a:endParaRPr sz="3600" cap="all" dirty="0"/>
          </a:p>
        </p:txBody>
      </p:sp>
      <p:sp>
        <p:nvSpPr>
          <p:cNvPr id="22" name="Rectangle"/>
          <p:cNvSpPr/>
          <p:nvPr/>
        </p:nvSpPr>
        <p:spPr>
          <a:xfrm>
            <a:off x="756714" y="5044113"/>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2560839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3264" b="438"/>
          <a:stretch/>
        </p:blipFill>
        <p:spPr>
          <a:xfrm>
            <a:off x="30144" y="0"/>
            <a:ext cx="24312711"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69" y="5383951"/>
            <a:ext cx="7082914" cy="311880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During production of a level, and especially during the final aesthetics phase, it’s important to perform performance profiling and collision testing. It’s common for seemingly innocuous assets to damage performance or block the players intended path through an environment.</a:t>
            </a:r>
            <a:endParaRPr lang="en-AU" sz="2800" dirty="0"/>
          </a:p>
        </p:txBody>
      </p:sp>
      <p:sp>
        <p:nvSpPr>
          <p:cNvPr id="21" name="The Picture slide"/>
          <p:cNvSpPr txBox="1"/>
          <p:nvPr/>
        </p:nvSpPr>
        <p:spPr>
          <a:xfrm>
            <a:off x="682070" y="2985083"/>
            <a:ext cx="7082914" cy="176458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Aesthetics: </a:t>
            </a:r>
          </a:p>
          <a:p>
            <a:pPr algn="l"/>
            <a:r>
              <a:rPr lang="en-US" sz="3600" cap="all" dirty="0" smtClean="0"/>
              <a:t>Collision &amp; Performance Testing</a:t>
            </a:r>
            <a:endParaRPr sz="3600" cap="all" dirty="0"/>
          </a:p>
        </p:txBody>
      </p:sp>
      <p:sp>
        <p:nvSpPr>
          <p:cNvPr id="22" name="Rectangle"/>
          <p:cNvSpPr/>
          <p:nvPr/>
        </p:nvSpPr>
        <p:spPr>
          <a:xfrm>
            <a:off x="756714" y="5044113"/>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3874502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2765E8E-E4AC-442B-97EB-5B773D1D67D0}"/>
              </a:ext>
            </a:extLst>
          </p:cNvPr>
          <p:cNvPicPr>
            <a:picLocks noChangeAspect="1"/>
          </p:cNvPicPr>
          <p:nvPr/>
        </p:nvPicPr>
        <p:blipFill rotWithShape="1">
          <a:blip r:embed="rId2">
            <a:extLst>
              <a:ext uri="{28A0092B-C50C-407E-A947-70E740481C1C}">
                <a14:useLocalDpi xmlns:a14="http://schemas.microsoft.com/office/drawing/2010/main" val="0"/>
              </a:ext>
            </a:extLst>
          </a:blip>
          <a:srcRect t="2382" r="8982" b="4240"/>
          <a:stretch/>
        </p:blipFill>
        <p:spPr>
          <a:xfrm>
            <a:off x="0" y="0"/>
            <a:ext cx="24384000"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345688"/>
            <a:ext cx="7082914" cy="441146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polish pass is the point where any finishing touches are added to the level and minor changes are made throughout the environment. Effects, Reflection Capture Actors, and any other final meshes or lighting can be added to the level.</a:t>
            </a:r>
            <a:endParaRPr lang="en-US" sz="2800" dirty="0"/>
          </a:p>
          <a:p>
            <a:r>
              <a:rPr lang="en-AU" sz="2800" dirty="0"/>
              <a:t> </a:t>
            </a:r>
            <a:endParaRPr lang="en-US" sz="2800" dirty="0"/>
          </a:p>
          <a:p>
            <a:r>
              <a:rPr lang="en-AU" sz="2800" dirty="0"/>
              <a:t>For example, in the Level Design Content Example, the light beams were added during the polish pass</a:t>
            </a:r>
            <a:r>
              <a:rPr lang="en-AU" sz="2800" dirty="0" smtClean="0"/>
              <a:t>. </a:t>
            </a:r>
            <a:endParaRPr lang="en-AU" sz="2800" dirty="0"/>
          </a:p>
        </p:txBody>
      </p:sp>
      <p:sp>
        <p:nvSpPr>
          <p:cNvPr id="21" name="The Picture slide"/>
          <p:cNvSpPr txBox="1"/>
          <p:nvPr/>
        </p:nvSpPr>
        <p:spPr>
          <a:xfrm>
            <a:off x="682070" y="3539081"/>
            <a:ext cx="7082914"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Aesthetics: </a:t>
            </a:r>
          </a:p>
          <a:p>
            <a:pPr algn="l"/>
            <a:r>
              <a:rPr lang="en-US" sz="3600" cap="all" dirty="0"/>
              <a:t>Polish Pass</a:t>
            </a:r>
            <a:endParaRPr sz="3600" cap="all" dirty="0"/>
          </a:p>
        </p:txBody>
      </p:sp>
      <p:sp>
        <p:nvSpPr>
          <p:cNvPr id="22" name="Rectangle"/>
          <p:cNvSpPr/>
          <p:nvPr/>
        </p:nvSpPr>
        <p:spPr>
          <a:xfrm>
            <a:off x="756714" y="5034871"/>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1325185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2191622"/>
            <a:ext cx="13399214" cy="509883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following tips and tricks can help you create great </a:t>
            </a:r>
            <a:r>
              <a:rPr lang="en-AU" sz="2800" dirty="0" smtClean="0"/>
              <a:t>levels:</a:t>
            </a:r>
          </a:p>
          <a:p>
            <a:r>
              <a:rPr lang="en-AU" sz="2800" dirty="0" smtClean="0"/>
              <a:t> </a:t>
            </a:r>
            <a:endParaRPr lang="en-AU" sz="2800" dirty="0"/>
          </a:p>
          <a:p>
            <a:pPr marL="457200" indent="-457200">
              <a:spcAft>
                <a:spcPts val="1000"/>
              </a:spcAft>
              <a:buFont typeface="Arial" panose="020B0604020202020204" pitchFamily="34" charset="0"/>
              <a:buChar char="•"/>
            </a:pPr>
            <a:r>
              <a:rPr lang="en-AU" sz="2800" dirty="0"/>
              <a:t>Remember your </a:t>
            </a:r>
            <a:r>
              <a:rPr lang="en-AU" sz="2800" i="1" dirty="0"/>
              <a:t>z</a:t>
            </a:r>
            <a:r>
              <a:rPr lang="en-AU" sz="2800" dirty="0"/>
              <a:t> axis (a world doesn’t exist on a flat plane), but be aware that some players can find the </a:t>
            </a:r>
            <a:r>
              <a:rPr lang="en-AU" sz="2800" i="1" dirty="0"/>
              <a:t>z</a:t>
            </a:r>
            <a:r>
              <a:rPr lang="en-AU" sz="2800" dirty="0"/>
              <a:t> axis disorientating. A nice in-between is to use catwalks and raised open structures to give the feeling of height but to keep consistent navigation points of reference</a:t>
            </a:r>
            <a:r>
              <a:rPr lang="en-AU" sz="2800" dirty="0" smtClean="0"/>
              <a:t>.</a:t>
            </a:r>
            <a:endParaRPr lang="en-AU" sz="2800" dirty="0"/>
          </a:p>
          <a:p>
            <a:pPr marL="457200" indent="-457200">
              <a:spcAft>
                <a:spcPts val="1000"/>
              </a:spcAft>
              <a:buFont typeface="Arial" panose="020B0604020202020204" pitchFamily="34" charset="0"/>
              <a:buChar char="•"/>
            </a:pPr>
            <a:r>
              <a:rPr lang="en-AU" sz="2800" dirty="0"/>
              <a:t>Visuals aren’t just about looking pretty. Large structures and environmental features are instrumental in providing players with obvious landmarks to aid in navigation</a:t>
            </a:r>
            <a:r>
              <a:rPr lang="en-AU" sz="2800" dirty="0" smtClean="0"/>
              <a:t>.</a:t>
            </a:r>
            <a:endParaRPr lang="en-AU" sz="2800" dirty="0"/>
          </a:p>
          <a:p>
            <a:pPr marL="457200" indent="-457200">
              <a:spcAft>
                <a:spcPts val="1000"/>
              </a:spcAft>
              <a:buFont typeface="Arial" panose="020B0604020202020204" pitchFamily="34" charset="0"/>
              <a:buChar char="•"/>
            </a:pPr>
            <a:r>
              <a:rPr lang="en-AU" sz="2800" dirty="0"/>
              <a:t>Wherever possible, try and make your entrances to each area visibly different from their respective exits. It helps keep the player from becoming </a:t>
            </a:r>
            <a:r>
              <a:rPr lang="en-AU" sz="2800" dirty="0" smtClean="0"/>
              <a:t>disoriented.</a:t>
            </a:r>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General Tips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81666232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2191622"/>
            <a:ext cx="13399214" cy="65197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following tips and tricks can help you create great </a:t>
            </a:r>
            <a:r>
              <a:rPr lang="en-AU" sz="2800" dirty="0" smtClean="0"/>
              <a:t>levels:</a:t>
            </a:r>
          </a:p>
          <a:p>
            <a:r>
              <a:rPr lang="en-AU" sz="2800" dirty="0" smtClean="0"/>
              <a:t> </a:t>
            </a:r>
            <a:endParaRPr lang="en-AU" sz="2800" dirty="0"/>
          </a:p>
          <a:p>
            <a:pPr marL="457200" indent="-457200">
              <a:spcAft>
                <a:spcPts val="1000"/>
              </a:spcAft>
              <a:buFont typeface="Arial" panose="020B0604020202020204" pitchFamily="34" charset="0"/>
              <a:buChar char="•"/>
            </a:pPr>
            <a:r>
              <a:rPr lang="en-AU" sz="2800" dirty="0" smtClean="0"/>
              <a:t>Effects like Volumetric Fog not only look great but also can be used to suggest pathways, pickups, or danger to players.</a:t>
            </a:r>
          </a:p>
          <a:p>
            <a:pPr marL="457200" indent="-457200">
              <a:spcAft>
                <a:spcPts val="1000"/>
              </a:spcAft>
              <a:buFont typeface="Arial" panose="020B0604020202020204" pitchFamily="34" charset="0"/>
              <a:buChar char="•"/>
            </a:pPr>
            <a:r>
              <a:rPr lang="en-AU" sz="2800" dirty="0" smtClean="0"/>
              <a:t>Be aware when using assets or effects with high amounts of overhead for any critical roles. You don’t want players with low-specification machines to have problems because they can’t see core visuals.</a:t>
            </a:r>
          </a:p>
          <a:p>
            <a:pPr marL="457200" indent="-457200">
              <a:spcAft>
                <a:spcPts val="1000"/>
              </a:spcAft>
              <a:buFont typeface="Arial" panose="020B0604020202020204" pitchFamily="34" charset="0"/>
              <a:buChar char="•"/>
            </a:pPr>
            <a:r>
              <a:rPr lang="en-AU" sz="2800" dirty="0" smtClean="0"/>
              <a:t>Don’t forget audio. It’s easy to remember “important” audio like announcements and explosions, but subtle layering of ambient audio throughout your map can act as player guides, warn of danger, or suggest a much bigger world than what the player can see.</a:t>
            </a:r>
          </a:p>
          <a:p>
            <a:pPr marL="457200" indent="-457200">
              <a:buFont typeface="Arial" panose="020B0604020202020204" pitchFamily="34" charset="0"/>
              <a:buChar char="•"/>
            </a:pPr>
            <a:r>
              <a:rPr lang="en-AU" sz="2800" dirty="0" smtClean="0"/>
              <a:t>While games are designed with rules in mind, it’s okay to “twist” the rules to create a unique map as long as you understand which rules you’re twisting, the ramifications of doing so, and </a:t>
            </a:r>
            <a:r>
              <a:rPr lang="en-AU" sz="2800" i="1" dirty="0" smtClean="0"/>
              <a:t>why </a:t>
            </a:r>
            <a:r>
              <a:rPr lang="en-AU" sz="2800" dirty="0" smtClean="0"/>
              <a:t>you’re twisting a specific rule.</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General Tips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17591524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dn2.unrealengine.com/Fortnite%2FEng_SocialOutlookScreen-1920x1080-618fab3fd31219e3a45a49032f7148de32ab1cf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81"/>
            <a:ext cx="24383999" cy="13715999"/>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362313"/>
            <a:ext cx="7082914" cy="742767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Depending on the intended play experience, it’s common for development studios to focus on developing open-world experiences over traditional, more linear environments.</a:t>
            </a:r>
          </a:p>
          <a:p>
            <a:r>
              <a:rPr lang="en-US" sz="2800" dirty="0"/>
              <a:t> </a:t>
            </a:r>
          </a:p>
          <a:p>
            <a:r>
              <a:rPr lang="en-US" sz="2800" dirty="0"/>
              <a:t>In this situation, multiple level designers typically work together to craft an environment that allows for certain play experiences to potentially occur.</a:t>
            </a:r>
          </a:p>
          <a:p>
            <a:r>
              <a:rPr lang="en-US" sz="2800" dirty="0"/>
              <a:t> </a:t>
            </a:r>
          </a:p>
          <a:p>
            <a:r>
              <a:rPr lang="en-US" sz="2800" dirty="0"/>
              <a:t>Where are players likely to approach from? How much of the world could they have explored before reaching a location? What kind of enemies or hazards should be used to prevent inexperienced players from approaching the area</a:t>
            </a:r>
            <a:r>
              <a:rPr lang="en-US" sz="2800" dirty="0" smtClean="0"/>
              <a:t>?</a:t>
            </a:r>
            <a:endParaRPr lang="en-US" sz="2800" dirty="0"/>
          </a:p>
        </p:txBody>
      </p:sp>
      <p:sp>
        <p:nvSpPr>
          <p:cNvPr id="21" name="The Picture slide"/>
          <p:cNvSpPr txBox="1"/>
          <p:nvPr/>
        </p:nvSpPr>
        <p:spPr>
          <a:xfrm>
            <a:off x="682070" y="3539081"/>
            <a:ext cx="7082914"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smtClean="0"/>
              <a:t>Open-World Versus Linear Design</a:t>
            </a:r>
            <a:endParaRPr sz="3600" cap="all" dirty="0"/>
          </a:p>
        </p:txBody>
      </p:sp>
      <p:sp>
        <p:nvSpPr>
          <p:cNvPr id="22" name="Rectangle"/>
          <p:cNvSpPr/>
          <p:nvPr/>
        </p:nvSpPr>
        <p:spPr>
          <a:xfrm>
            <a:off x="756714" y="4972263"/>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28799715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Level Design Case Study</a:t>
            </a:r>
            <a:endParaRPr sz="6000" dirty="0"/>
          </a:p>
        </p:txBody>
      </p:sp>
      <p:sp>
        <p:nvSpPr>
          <p:cNvPr id="45" name="AEVER"/>
          <p:cNvSpPr txBox="1"/>
          <p:nvPr/>
        </p:nvSpPr>
        <p:spPr>
          <a:xfrm>
            <a:off x="6708938" y="5638702"/>
            <a:ext cx="10966143"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i="1" cap="all" dirty="0">
                <a:solidFill>
                  <a:srgbClr val="FFD966"/>
                </a:solidFill>
              </a:rPr>
              <a:t>Gears of War</a:t>
            </a:r>
            <a:endParaRPr sz="8000" i="1" cap="all" dirty="0">
              <a:solidFill>
                <a:srgbClr val="FFD966"/>
              </a:solidFill>
            </a:endParaRPr>
          </a:p>
        </p:txBody>
      </p:sp>
    </p:spTree>
    <p:extLst>
      <p:ext uri="{BB962C8B-B14F-4D97-AF65-F5344CB8AC3E}">
        <p14:creationId xmlns:p14="http://schemas.microsoft.com/office/powerpoint/2010/main" val="49355690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Image result for gears of war"/>
          <p:cNvPicPr>
            <a:picLocks noChangeAspect="1" noChangeArrowheads="1"/>
          </p:cNvPicPr>
          <p:nvPr/>
        </p:nvPicPr>
        <p:blipFill rotWithShape="1">
          <a:blip r:embed="rId2">
            <a:extLst>
              <a:ext uri="{28A0092B-C50C-407E-A947-70E740481C1C}">
                <a14:useLocalDpi xmlns:a14="http://schemas.microsoft.com/office/drawing/2010/main" val="0"/>
              </a:ext>
            </a:extLst>
          </a:blip>
          <a:srcRect r="17265"/>
          <a:stretch/>
        </p:blipFill>
        <p:spPr bwMode="auto">
          <a:xfrm>
            <a:off x="4223527" y="9204"/>
            <a:ext cx="20160474" cy="13706796"/>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69" y="5378939"/>
            <a:ext cx="7082914" cy="35496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i="1" dirty="0"/>
              <a:t>Gears of War </a:t>
            </a:r>
            <a:r>
              <a:rPr lang="en-AU" sz="2800" dirty="0"/>
              <a:t>is a third-person shooter initially developed by Epic Games. The series has several general level design rules that have been established based </a:t>
            </a:r>
            <a:r>
              <a:rPr lang="en-AU" sz="2800" dirty="0" smtClean="0"/>
              <a:t>on </a:t>
            </a:r>
            <a:r>
              <a:rPr lang="en-AU" sz="2800" dirty="0"/>
              <a:t>the game’s mechanics. In the following overview, we’ll look at some of these rules and how they apply to multiplayer map design</a:t>
            </a:r>
            <a:r>
              <a:rPr lang="en-AU" sz="2800" dirty="0" smtClean="0"/>
              <a:t>.</a:t>
            </a:r>
            <a:endParaRPr lang="en-AU" sz="2800" dirty="0"/>
          </a:p>
        </p:txBody>
      </p:sp>
      <p:sp>
        <p:nvSpPr>
          <p:cNvPr id="21" name="The Picture slide"/>
          <p:cNvSpPr txBox="1"/>
          <p:nvPr/>
        </p:nvSpPr>
        <p:spPr>
          <a:xfrm>
            <a:off x="682070" y="4093079"/>
            <a:ext cx="7082914"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i="1" cap="all" dirty="0"/>
              <a:t>Gears of War </a:t>
            </a:r>
            <a:r>
              <a:rPr lang="en-US" sz="3600" cap="all" dirty="0"/>
              <a:t>Overview</a:t>
            </a:r>
            <a:endParaRPr sz="3600" cap="all" dirty="0"/>
          </a:p>
        </p:txBody>
      </p:sp>
      <p:sp>
        <p:nvSpPr>
          <p:cNvPr id="22" name="Rectangle"/>
          <p:cNvSpPr/>
          <p:nvPr/>
        </p:nvSpPr>
        <p:spPr>
          <a:xfrm>
            <a:off x="756713" y="5033126"/>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188174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3" y="10402618"/>
            <a:ext cx="7805274"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Players can take cover behind surfaces and fire over or around them. This mechanic makes for long stand-offs that encourage other players to try and flank the enemies that are taking cover</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402618"/>
            <a:ext cx="7805274"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Players can sprint between locations, typically cover. Sprinting lowers the camera position and limits player visibility</a:t>
            </a:r>
            <a:r>
              <a:rPr lang="en-US" sz="2800" dirty="0" smtClean="0"/>
              <a:t>.</a:t>
            </a:r>
            <a:endParaRPr sz="2800" dirty="0"/>
          </a:p>
        </p:txBody>
      </p:sp>
      <p:sp>
        <p:nvSpPr>
          <p:cNvPr id="413" name="Two Picture slide"/>
          <p:cNvSpPr txBox="1"/>
          <p:nvPr/>
        </p:nvSpPr>
        <p:spPr>
          <a:xfrm>
            <a:off x="4268958" y="9213068"/>
            <a:ext cx="5051063"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Cover Mechanics</a:t>
            </a:r>
            <a:endParaRPr dirty="0"/>
          </a:p>
        </p:txBody>
      </p:sp>
      <p:sp>
        <p:nvSpPr>
          <p:cNvPr id="416" name="Two Picture slide"/>
          <p:cNvSpPr txBox="1"/>
          <p:nvPr/>
        </p:nvSpPr>
        <p:spPr>
          <a:xfrm>
            <a:off x="15241891" y="9213068"/>
            <a:ext cx="4695196"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Roadie Running</a:t>
            </a:r>
            <a:endParaRPr dirty="0"/>
          </a:p>
        </p:txBody>
      </p:sp>
      <p:sp>
        <p:nvSpPr>
          <p:cNvPr id="14" name="TextBox 13"/>
          <p:cNvSpPr txBox="1"/>
          <p:nvPr/>
        </p:nvSpPr>
        <p:spPr>
          <a:xfrm>
            <a:off x="14088300" y="7898147"/>
            <a:ext cx="7002379"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Running limits your</a:t>
            </a:r>
          </a:p>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situational awareness.</a:t>
            </a:r>
            <a:endParaRPr kumimoji="0" lang="en-US" sz="2800" b="0" i="0" u="none" strike="noStrike" cap="none" spc="0" normalizeH="0" baseline="0" dirty="0">
              <a:ln>
                <a:noFill/>
              </a:ln>
              <a:solidFill>
                <a:srgbClr val="000000"/>
              </a:solidFill>
              <a:effectLst/>
              <a:uFillTx/>
              <a:latin typeface="Helvetica Light"/>
              <a:sym typeface="Helvetica Light"/>
            </a:endParaRPr>
          </a:p>
        </p:txBody>
      </p:sp>
      <p:sp>
        <p:nvSpPr>
          <p:cNvPr id="15" name="TextBox 14"/>
          <p:cNvSpPr txBox="1"/>
          <p:nvPr/>
        </p:nvSpPr>
        <p:spPr>
          <a:xfrm>
            <a:off x="3092335" y="7898148"/>
            <a:ext cx="700430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Characters can take cover</a:t>
            </a:r>
          </a:p>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behind low obstacles.</a:t>
            </a:r>
            <a:endParaRPr kumimoji="0" lang="en-US" sz="2800" b="0" i="0" u="none" strike="noStrike" cap="none" spc="0" normalizeH="0" baseline="0" dirty="0">
              <a:ln>
                <a:noFill/>
              </a:ln>
              <a:solidFill>
                <a:srgbClr val="000000"/>
              </a:solidFill>
              <a:effectLst/>
              <a:uFillTx/>
              <a:latin typeface="Helvetica Light"/>
              <a:sym typeface="Helvetica Light"/>
            </a:endParaRP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78163" y="1894404"/>
            <a:ext cx="10622652" cy="5975242"/>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33123" y="1894404"/>
            <a:ext cx="10582132" cy="5952449"/>
          </a:xfrm>
          <a:prstGeom prst="rect">
            <a:avLst/>
          </a:prstGeom>
        </p:spPr>
      </p:pic>
    </p:spTree>
    <p:extLst>
      <p:ext uri="{BB962C8B-B14F-4D97-AF65-F5344CB8AC3E}">
        <p14:creationId xmlns:p14="http://schemas.microsoft.com/office/powerpoint/2010/main" val="110506710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432893"/>
            <a:ext cx="7805274" cy="268791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i="1" dirty="0"/>
              <a:t>Gears of War</a:t>
            </a:r>
            <a:r>
              <a:rPr lang="en-US" sz="2800" dirty="0"/>
              <a:t> has a narrow field of view, and players take time in moving between positions. This makes it important that players know where their enemies are coming from so that they can find cover and continue to focus their attention in a single direction</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0" y="10432893"/>
            <a:ext cx="7805274"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Weapons in </a:t>
            </a:r>
            <a:r>
              <a:rPr lang="en-US" sz="2800" i="1" dirty="0"/>
              <a:t>Gears of War</a:t>
            </a:r>
            <a:r>
              <a:rPr lang="en-US" sz="2800" dirty="0"/>
              <a:t> have limited accuracy and encourage players to get into close-quarter battles or catch their opponents in the open</a:t>
            </a:r>
            <a:r>
              <a:rPr lang="en-US" sz="2800" dirty="0" smtClean="0"/>
              <a:t>.</a:t>
            </a:r>
            <a:endParaRPr sz="2800" dirty="0"/>
          </a:p>
        </p:txBody>
      </p:sp>
      <p:sp>
        <p:nvSpPr>
          <p:cNvPr id="413" name="Two Picture slide"/>
          <p:cNvSpPr txBox="1"/>
          <p:nvPr/>
        </p:nvSpPr>
        <p:spPr>
          <a:xfrm>
            <a:off x="3788064" y="9235452"/>
            <a:ext cx="6012864"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a:t>Narrow Field of View</a:t>
            </a:r>
            <a:endParaRPr dirty="0"/>
          </a:p>
        </p:txBody>
      </p:sp>
      <p:sp>
        <p:nvSpPr>
          <p:cNvPr id="416" name="Two Picture slide"/>
          <p:cNvSpPr txBox="1"/>
          <p:nvPr/>
        </p:nvSpPr>
        <p:spPr>
          <a:xfrm>
            <a:off x="14405122" y="9225927"/>
            <a:ext cx="6368731"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US" dirty="0" smtClean="0"/>
              <a:t>Close-Quarter </a:t>
            </a:r>
            <a:r>
              <a:rPr lang="en-US" dirty="0"/>
              <a:t>Attacks</a:t>
            </a:r>
            <a:endParaRPr dirty="0"/>
          </a:p>
        </p:txBody>
      </p:sp>
      <p:sp>
        <p:nvSpPr>
          <p:cNvPr id="14" name="TextBox 13"/>
          <p:cNvSpPr txBox="1"/>
          <p:nvPr/>
        </p:nvSpPr>
        <p:spPr>
          <a:xfrm>
            <a:off x="14206345" y="7866732"/>
            <a:ext cx="700430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Close-quarter attacks have a higher</a:t>
            </a:r>
          </a:p>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chance of success.</a:t>
            </a:r>
            <a:endParaRPr kumimoji="0" lang="en-US" sz="2800" b="0" i="0" u="none" strike="noStrike" cap="none" spc="0" normalizeH="0" baseline="0" dirty="0">
              <a:ln>
                <a:noFill/>
              </a:ln>
              <a:solidFill>
                <a:srgbClr val="000000"/>
              </a:solidFill>
              <a:effectLst/>
              <a:uFillTx/>
              <a:latin typeface="Helvetica Light"/>
              <a:sym typeface="Helvetica Light"/>
            </a:endParaRPr>
          </a:p>
        </p:txBody>
      </p:sp>
      <p:sp>
        <p:nvSpPr>
          <p:cNvPr id="15" name="TextBox 14"/>
          <p:cNvSpPr txBox="1"/>
          <p:nvPr/>
        </p:nvSpPr>
        <p:spPr>
          <a:xfrm>
            <a:off x="3293306" y="8115156"/>
            <a:ext cx="7002379" cy="530352"/>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smtClean="0">
                <a:latin typeface="Helvetica Light"/>
              </a:rPr>
              <a:t>Aiming limits your peripheral vision.</a:t>
            </a:r>
            <a:endParaRPr kumimoji="0" lang="en-US" sz="2800" b="0" i="0" u="none" strike="noStrike" cap="none" spc="0" normalizeH="0" baseline="0" dirty="0">
              <a:ln>
                <a:noFill/>
              </a:ln>
              <a:solidFill>
                <a:srgbClr val="000000"/>
              </a:solidFill>
              <a:effectLst/>
              <a:uFillTx/>
              <a:latin typeface="Helvetica Light"/>
              <a:sym typeface="Helvetica Light"/>
            </a:endParaRP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3163" y="1894404"/>
            <a:ext cx="10622653" cy="5975242"/>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78162" y="1894404"/>
            <a:ext cx="10622653" cy="5975242"/>
          </a:xfrm>
          <a:prstGeom prst="rect">
            <a:avLst/>
          </a:prstGeom>
        </p:spPr>
      </p:pic>
    </p:spTree>
    <p:extLst>
      <p:ext uri="{BB962C8B-B14F-4D97-AF65-F5344CB8AC3E}">
        <p14:creationId xmlns:p14="http://schemas.microsoft.com/office/powerpoint/2010/main" val="426280636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5891013"/>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The Design Process</a:t>
            </a:r>
            <a:endParaRPr sz="6000" dirty="0"/>
          </a:p>
        </p:txBody>
      </p:sp>
      <p:sp>
        <p:nvSpPr>
          <p:cNvPr id="45" name="AEVER"/>
          <p:cNvSpPr txBox="1"/>
          <p:nvPr/>
        </p:nvSpPr>
        <p:spPr>
          <a:xfrm>
            <a:off x="6992666" y="4086127"/>
            <a:ext cx="10398681"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Level Design</a:t>
            </a:r>
            <a:endParaRPr sz="8000" cap="all" dirty="0">
              <a:solidFill>
                <a:srgbClr val="FFD966"/>
              </a:solidFill>
            </a:endParaRPr>
          </a:p>
        </p:txBody>
      </p:sp>
      <p:graphicFrame>
        <p:nvGraphicFramePr>
          <p:cNvPr id="2" name="Diagram 1"/>
          <p:cNvGraphicFramePr/>
          <p:nvPr>
            <p:extLst>
              <p:ext uri="{D42A27DB-BD31-4B8C-83A1-F6EECF244321}">
                <p14:modId xmlns:p14="http://schemas.microsoft.com/office/powerpoint/2010/main" val="1871496683"/>
              </p:ext>
            </p:extLst>
          </p:nvPr>
        </p:nvGraphicFramePr>
        <p:xfrm>
          <a:off x="4064000" y="5177320"/>
          <a:ext cx="16256000" cy="62577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54484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xmlns="" id="{994201AA-E8B7-44D5-8BDF-FB2806545438}"/>
              </a:ext>
            </a:extLst>
          </p:cNvPr>
          <p:cNvPicPr>
            <a:picLocks noChangeAspect="1"/>
          </p:cNvPicPr>
          <p:nvPr/>
        </p:nvPicPr>
        <p:blipFill>
          <a:blip r:embed="rId2">
            <a:extLst/>
          </a:blip>
          <a:srcRect l="14958" r="14958"/>
          <a:stretch>
            <a:fillRect/>
          </a:stretch>
        </p:blipFill>
        <p:spPr>
          <a:xfrm>
            <a:off x="0" y="0"/>
            <a:ext cx="18455005" cy="13715999"/>
          </a:xfrm>
          <a:prstGeom prst="rect">
            <a:avLst/>
          </a:prstGeom>
          <a:ln w="12700">
            <a:miter lim="400000"/>
          </a:ln>
        </p:spPr>
      </p:pic>
      <p:pic>
        <p:nvPicPr>
          <p:cNvPr id="4" name="Picture 3"/>
          <p:cNvPicPr>
            <a:picLocks noChangeAspect="1"/>
          </p:cNvPicPr>
          <p:nvPr/>
        </p:nvPicPr>
        <p:blipFill rotWithShape="1">
          <a:blip r:embed="rId3"/>
          <a:srcRect l="19251" r="13373"/>
          <a:stretch/>
        </p:blipFill>
        <p:spPr>
          <a:xfrm>
            <a:off x="252292" y="259382"/>
            <a:ext cx="17899084" cy="13197236"/>
          </a:xfrm>
          <a:prstGeom prst="rect">
            <a:avLst/>
          </a:prstGeom>
          <a:ln>
            <a:noFill/>
          </a:ln>
          <a:effectLst>
            <a:outerShdw blurRad="190500" algn="tl" rotWithShape="0">
              <a:srgbClr val="000000">
                <a:alpha val="70000"/>
              </a:srgbClr>
            </a:outerShdw>
          </a:effectLst>
        </p:spPr>
      </p:pic>
      <p:sp>
        <p:nvSpPr>
          <p:cNvPr id="3" name="Rectangle 2"/>
          <p:cNvSpPr/>
          <p:nvPr/>
        </p:nvSpPr>
        <p:spPr>
          <a:xfrm>
            <a:off x="18455007" y="0"/>
            <a:ext cx="5928994"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9347" y="2693352"/>
            <a:ext cx="5247157" cy="882805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a:t>Because players are forced to scan the environment for </a:t>
            </a:r>
            <a:r>
              <a:rPr lang="en-US" sz="2800" dirty="0" smtClean="0"/>
              <a:t>enemies in order </a:t>
            </a:r>
            <a:r>
              <a:rPr lang="en-US" sz="2800" dirty="0"/>
              <a:t>to identify the front, the time it takes to do so is important. This means that level design elements are structured to help new players identify the direction of the front as quickly as possible</a:t>
            </a:r>
            <a:r>
              <a:rPr lang="en-US" sz="2800" dirty="0" smtClean="0"/>
              <a:t>.</a:t>
            </a:r>
            <a:r>
              <a:rPr lang="en-US" sz="2800" dirty="0"/>
              <a:t> </a:t>
            </a:r>
          </a:p>
          <a:p>
            <a:pPr>
              <a:spcAft>
                <a:spcPts val="1000"/>
              </a:spcAft>
            </a:pPr>
            <a:r>
              <a:rPr lang="en-US" sz="2800" b="1" dirty="0"/>
              <a:t>Techniques used include the following</a:t>
            </a:r>
            <a:r>
              <a:rPr lang="en-US" sz="2800" b="1" dirty="0" smtClean="0"/>
              <a:t>:</a:t>
            </a:r>
            <a:endParaRPr lang="en-US" sz="2800" b="1" dirty="0"/>
          </a:p>
          <a:p>
            <a:pPr marL="457200" indent="-457200">
              <a:spcAft>
                <a:spcPts val="400"/>
              </a:spcAft>
              <a:buFont typeface="Arial" panose="020B0604020202020204" pitchFamily="34" charset="0"/>
              <a:buChar char="•"/>
            </a:pPr>
            <a:r>
              <a:rPr lang="en-US" sz="2800" dirty="0" smtClean="0"/>
              <a:t>Players </a:t>
            </a:r>
            <a:r>
              <a:rPr lang="en-US" sz="2800" dirty="0"/>
              <a:t>spawn in the appropriate position and </a:t>
            </a:r>
            <a:r>
              <a:rPr lang="en-US" sz="2800" dirty="0" smtClean="0"/>
              <a:t>direction.</a:t>
            </a:r>
            <a:endParaRPr lang="en-US" sz="2800" dirty="0"/>
          </a:p>
          <a:p>
            <a:pPr marL="457200" indent="-457200">
              <a:spcAft>
                <a:spcPts val="400"/>
              </a:spcAft>
              <a:buFont typeface="Arial" panose="020B0604020202020204" pitchFamily="34" charset="0"/>
              <a:buChar char="•"/>
            </a:pPr>
            <a:r>
              <a:rPr lang="en-US" sz="2800" dirty="0"/>
              <a:t>Obvious areas of defense face the intended </a:t>
            </a:r>
            <a:r>
              <a:rPr lang="en-US" sz="2800" dirty="0" smtClean="0"/>
              <a:t>front.</a:t>
            </a:r>
            <a:endParaRPr lang="en-US" sz="2800" dirty="0"/>
          </a:p>
          <a:p>
            <a:pPr marL="457200" indent="-457200">
              <a:buFont typeface="Arial" panose="020B0604020202020204" pitchFamily="34" charset="0"/>
              <a:buChar char="•"/>
            </a:pPr>
            <a:r>
              <a:rPr lang="en-US" sz="2800" dirty="0"/>
              <a:t>Walls and impassable areas funnel players down toward the intended front</a:t>
            </a:r>
            <a:r>
              <a:rPr lang="en-US" sz="2800" dirty="0" smtClean="0"/>
              <a:t>.</a:t>
            </a:r>
            <a:endParaRPr lang="en-US" sz="2800" dirty="0"/>
          </a:p>
        </p:txBody>
      </p:sp>
      <p:sp>
        <p:nvSpPr>
          <p:cNvPr id="2" name="TextBox 1"/>
          <p:cNvSpPr txBox="1"/>
          <p:nvPr/>
        </p:nvSpPr>
        <p:spPr>
          <a:xfrm>
            <a:off x="5723177" y="13143268"/>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latin typeface="Helvetica Light"/>
              </a:rPr>
              <a:t>Sandbar from </a:t>
            </a:r>
            <a:r>
              <a:rPr lang="en-US" sz="2800" i="1" dirty="0">
                <a:latin typeface="Helvetica Light"/>
              </a:rPr>
              <a:t>Gears of War 3</a:t>
            </a:r>
            <a:endParaRPr kumimoji="0" lang="en-US" sz="2800" b="0" i="1" u="none" strike="noStrike" cap="none" spc="0" normalizeH="0" baseline="0" dirty="0">
              <a:ln>
                <a:noFill/>
              </a:ln>
              <a:solidFill>
                <a:srgbClr val="000000"/>
              </a:solidFill>
              <a:effectLst/>
              <a:uFillTx/>
              <a:latin typeface="Helvetica Light"/>
              <a:sym typeface="Helvetica Light"/>
            </a:endParaRPr>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sp>
        <p:nvSpPr>
          <p:cNvPr id="7" name="The Picture slide"/>
          <p:cNvSpPr txBox="1"/>
          <p:nvPr/>
        </p:nvSpPr>
        <p:spPr>
          <a:xfrm>
            <a:off x="18799345" y="1167614"/>
            <a:ext cx="5363067"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The Front</a:t>
            </a:r>
            <a:endParaRPr cap="all" dirty="0"/>
          </a:p>
        </p:txBody>
      </p:sp>
      <p:sp>
        <p:nvSpPr>
          <p:cNvPr id="13" name="Rectangle"/>
          <p:cNvSpPr/>
          <p:nvPr/>
        </p:nvSpPr>
        <p:spPr>
          <a:xfrm>
            <a:off x="18838263" y="2302315"/>
            <a:ext cx="5285232"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52362943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455007" y="0"/>
            <a:ext cx="5928994"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2" cstate="print">
            <a:lum bright="70000" contrast="-70000"/>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pic>
        <p:nvPicPr>
          <p:cNvPr id="9" name="Image" descr="Image">
            <a:extLst>
              <a:ext uri="{FF2B5EF4-FFF2-40B4-BE49-F238E27FC236}">
                <a16:creationId xmlns:a16="http://schemas.microsoft.com/office/drawing/2014/main" xmlns="" id="{994201AA-E8B7-44D5-8BDF-FB2806545438}"/>
              </a:ext>
            </a:extLst>
          </p:cNvPr>
          <p:cNvPicPr>
            <a:picLocks noChangeAspect="1"/>
          </p:cNvPicPr>
          <p:nvPr/>
        </p:nvPicPr>
        <p:blipFill>
          <a:blip r:embed="rId3">
            <a:extLst/>
          </a:blip>
          <a:srcRect l="14958" r="14958"/>
          <a:stretch>
            <a:fillRect/>
          </a:stretch>
        </p:blipFill>
        <p:spPr>
          <a:xfrm>
            <a:off x="0" y="0"/>
            <a:ext cx="18455005" cy="13715999"/>
          </a:xfrm>
          <a:prstGeom prst="rect">
            <a:avLst/>
          </a:prstGeom>
          <a:ln w="12700">
            <a:miter lim="400000"/>
          </a:ln>
        </p:spPr>
      </p:pic>
      <p:pic>
        <p:nvPicPr>
          <p:cNvPr id="10" name="Picture 9">
            <a:extLst>
              <a:ext uri="{FF2B5EF4-FFF2-40B4-BE49-F238E27FC236}">
                <a16:creationId xmlns:a16="http://schemas.microsoft.com/office/drawing/2014/main" xmlns="" id="{BC1ACCD9-5009-4444-8A7C-0ADAC679DD16}"/>
              </a:ext>
            </a:extLst>
          </p:cNvPr>
          <p:cNvPicPr>
            <a:picLocks noChangeAspect="1"/>
          </p:cNvPicPr>
          <p:nvPr/>
        </p:nvPicPr>
        <p:blipFill rotWithShape="1">
          <a:blip r:embed="rId4"/>
          <a:srcRect l="15018" r="16583" b="2378"/>
          <a:stretch/>
        </p:blipFill>
        <p:spPr>
          <a:xfrm>
            <a:off x="252291" y="277248"/>
            <a:ext cx="17899085" cy="13179370"/>
          </a:xfrm>
          <a:prstGeom prst="rect">
            <a:avLst/>
          </a:prstGeom>
          <a:ln>
            <a:noFill/>
          </a:ln>
          <a:effectLst>
            <a:outerShdw blurRad="190500" algn="tl" rotWithShape="0">
              <a:srgbClr val="000000">
                <a:alpha val="70000"/>
              </a:srgbClr>
            </a:outerShdw>
          </a:effectLst>
        </p:spPr>
      </p:pic>
      <p:sp>
        <p:nvSpPr>
          <p:cNvPr id="12"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8795923" y="2729503"/>
            <a:ext cx="5247157" cy="1044901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a:t>The most satisfying moments for players in </a:t>
            </a:r>
            <a:r>
              <a:rPr lang="en-US" sz="2800" i="1" dirty="0"/>
              <a:t>Gears of War</a:t>
            </a:r>
            <a:r>
              <a:rPr lang="en-US" sz="2800" dirty="0"/>
              <a:t> occur when they intentionally perform a flank. </a:t>
            </a:r>
            <a:r>
              <a:rPr lang="en-US" sz="2800" b="1" dirty="0"/>
              <a:t>While it’s satisfying for attacking players, it opens the possibility of frustration for defenders</a:t>
            </a:r>
            <a:r>
              <a:rPr lang="en-US" sz="2800" dirty="0"/>
              <a:t>,</a:t>
            </a:r>
            <a:r>
              <a:rPr lang="en-US" sz="2800" b="1" dirty="0"/>
              <a:t> </a:t>
            </a:r>
            <a:r>
              <a:rPr lang="en-US" sz="2800" dirty="0"/>
              <a:t>and so the following general rules have been derived for use when developing a flanking </a:t>
            </a:r>
            <a:r>
              <a:rPr lang="en-US" sz="2800" dirty="0" smtClean="0"/>
              <a:t>area:</a:t>
            </a:r>
            <a:endParaRPr lang="en-US" sz="2800" dirty="0"/>
          </a:p>
          <a:p>
            <a:pPr marL="457200" indent="-457200">
              <a:spcAft>
                <a:spcPts val="400"/>
              </a:spcAft>
              <a:buFont typeface="Arial" panose="020B0604020202020204" pitchFamily="34" charset="0"/>
              <a:buChar char="•"/>
            </a:pPr>
            <a:r>
              <a:rPr lang="en-US" sz="2800" dirty="0"/>
              <a:t>Attacking players entering a flank must do so intentionally and feel like they “outplayed” their opponent</a:t>
            </a:r>
            <a:r>
              <a:rPr lang="en-US" sz="2800" dirty="0" smtClean="0"/>
              <a:t>.</a:t>
            </a:r>
            <a:endParaRPr lang="en-US" sz="2800" dirty="0"/>
          </a:p>
          <a:p>
            <a:pPr marL="457200" indent="-457200">
              <a:buFont typeface="Arial" panose="020B0604020202020204" pitchFamily="34" charset="0"/>
              <a:buChar char="•"/>
            </a:pPr>
            <a:r>
              <a:rPr lang="en-US" sz="2800" dirty="0"/>
              <a:t>Defending players must have a chance to see a flank and react </a:t>
            </a:r>
            <a:r>
              <a:rPr lang="en-US" sz="2800" dirty="0" smtClean="0"/>
              <a:t>to </a:t>
            </a:r>
            <a:r>
              <a:rPr lang="en-US" sz="2800" dirty="0"/>
              <a:t>it before it occurs and to react accordingly. This means that when a player is defeated, they feel like it was because of their own missteps rather than being “cheated” out of a win</a:t>
            </a:r>
            <a:r>
              <a:rPr lang="en-US" sz="2800" dirty="0" smtClean="0"/>
              <a:t>.</a:t>
            </a:r>
            <a:endParaRPr lang="en-US" sz="2800" dirty="0"/>
          </a:p>
        </p:txBody>
      </p:sp>
      <p:sp>
        <p:nvSpPr>
          <p:cNvPr id="2" name="TextBox 1"/>
          <p:cNvSpPr txBox="1"/>
          <p:nvPr/>
        </p:nvSpPr>
        <p:spPr>
          <a:xfrm>
            <a:off x="5723177" y="13143268"/>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latin typeface="Helvetica Light"/>
              </a:rPr>
              <a:t>Sandbar from </a:t>
            </a:r>
            <a:r>
              <a:rPr lang="en-US" sz="2800" i="1" dirty="0">
                <a:latin typeface="Helvetica Light"/>
              </a:rPr>
              <a:t>Gears of War 3</a:t>
            </a:r>
            <a:endParaRPr kumimoji="0" lang="en-US" sz="2800" b="0" i="1" u="none" strike="noStrike" cap="none" spc="0" normalizeH="0" baseline="0" dirty="0">
              <a:ln>
                <a:noFill/>
              </a:ln>
              <a:solidFill>
                <a:srgbClr val="000000"/>
              </a:solidFill>
              <a:effectLst/>
              <a:uFillTx/>
              <a:latin typeface="Helvetica Light"/>
              <a:sym typeface="Helvetica Light"/>
            </a:endParaRPr>
          </a:p>
        </p:txBody>
      </p:sp>
      <p:sp>
        <p:nvSpPr>
          <p:cNvPr id="7" name="The Picture slide"/>
          <p:cNvSpPr txBox="1"/>
          <p:nvPr/>
        </p:nvSpPr>
        <p:spPr>
          <a:xfrm>
            <a:off x="18799347" y="1174011"/>
            <a:ext cx="5363067"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The Front</a:t>
            </a:r>
            <a:endParaRPr cap="all" dirty="0"/>
          </a:p>
        </p:txBody>
      </p:sp>
      <p:sp>
        <p:nvSpPr>
          <p:cNvPr id="11" name="Rectangle"/>
          <p:cNvSpPr/>
          <p:nvPr/>
        </p:nvSpPr>
        <p:spPr>
          <a:xfrm>
            <a:off x="18838263" y="2291619"/>
            <a:ext cx="5285232"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76491612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Fuzzy Cover</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892256"/>
            <a:ext cx="8513064" cy="699678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As the combat in </a:t>
            </a:r>
            <a:r>
              <a:rPr lang="en-US" sz="2800" i="1" dirty="0"/>
              <a:t>Gears of War</a:t>
            </a:r>
            <a:r>
              <a:rPr lang="en-US" sz="2800" dirty="0"/>
              <a:t> takes place between areas of cover, how the player recognizes cover is of the utmost importance. Areas that may or may not be safe, such as chain-link fences, foliage, and sloped surfaces, are known as “Fuzzy Cover.” Where possible, these areas have been removed to give players a clear understanding of what is and isn’t safe.</a:t>
            </a:r>
          </a:p>
          <a:p>
            <a:r>
              <a:rPr lang="en-US" sz="2800" dirty="0"/>
              <a:t> </a:t>
            </a:r>
          </a:p>
          <a:p>
            <a:r>
              <a:rPr lang="en-US" sz="2800" dirty="0"/>
              <a:t>The other form of “Fuzzy Cover” comes from the angle of cover against the angle of incoming threats. If cover has been arranged such that the player is uncertain about whether or not cover is viable, it is considered “Fuzzy.” This ambiguity can be mitigated by carefully coordinating area entry points with cover orientation</a:t>
            </a:r>
            <a:r>
              <a:rPr lang="en-US" sz="2800" dirty="0" smtClean="0"/>
              <a:t>.</a:t>
            </a:r>
            <a:endParaRPr lang="en-US" sz="2800" dirty="0"/>
          </a:p>
        </p:txBody>
      </p:sp>
      <p:sp>
        <p:nvSpPr>
          <p:cNvPr id="16" name="Rectangle"/>
          <p:cNvSpPr/>
          <p:nvPr/>
        </p:nvSpPr>
        <p:spPr>
          <a:xfrm>
            <a:off x="1752108" y="5520974"/>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rotWithShape="1">
          <a:blip r:embed="rId3"/>
          <a:srcRect b="1099"/>
          <a:stretch/>
        </p:blipFill>
        <p:spPr>
          <a:xfrm>
            <a:off x="12385246" y="259384"/>
            <a:ext cx="11767472" cy="13197234"/>
          </a:xfrm>
          <a:prstGeom prst="rect">
            <a:avLst/>
          </a:prstGeom>
          <a:ln>
            <a:noFill/>
          </a:ln>
          <a:effectLst>
            <a:outerShdw blurRad="190500" algn="tl" rotWithShape="0">
              <a:srgbClr val="000000">
                <a:alpha val="70000"/>
              </a:srgbClr>
            </a:outerShdw>
          </a:effectLst>
        </p:spPr>
      </p:pic>
      <p:sp>
        <p:nvSpPr>
          <p:cNvPr id="8" name="TextBox 7"/>
          <p:cNvSpPr txBox="1"/>
          <p:nvPr/>
        </p:nvSpPr>
        <p:spPr>
          <a:xfrm>
            <a:off x="15143401" y="13170710"/>
            <a:ext cx="7315200"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latin typeface="Helvetica Light"/>
              </a:rPr>
              <a:t>All cover in this </a:t>
            </a:r>
            <a:r>
              <a:rPr lang="en-US" sz="2800" dirty="0" smtClean="0">
                <a:latin typeface="Helvetica Light"/>
              </a:rPr>
              <a:t>map is </a:t>
            </a:r>
            <a:r>
              <a:rPr lang="en-US" sz="2800" dirty="0">
                <a:latin typeface="Helvetica Light"/>
              </a:rPr>
              <a:t>unambiguously </a:t>
            </a:r>
            <a:r>
              <a:rPr lang="en-US" sz="2800" dirty="0" smtClean="0">
                <a:latin typeface="Helvetica Light"/>
              </a:rPr>
              <a:t>safe.</a:t>
            </a:r>
            <a:endParaRPr kumimoji="0" lang="en-US" sz="2800" b="0" i="0" u="none" strike="noStrike" cap="none" spc="0" normalizeH="0" baseline="0" dirty="0">
              <a:ln>
                <a:noFill/>
              </a:ln>
              <a:solidFill>
                <a:srgbClr val="000000"/>
              </a:solidFill>
              <a:effectLst/>
              <a:uFillTx/>
              <a:latin typeface="Helvetica Light"/>
              <a:sym typeface="Helvetica Light"/>
            </a:endParaRPr>
          </a:p>
        </p:txBody>
      </p:sp>
    </p:spTree>
    <p:extLst>
      <p:ext uri="{BB962C8B-B14F-4D97-AF65-F5344CB8AC3E}">
        <p14:creationId xmlns:p14="http://schemas.microsoft.com/office/powerpoint/2010/main" val="52075435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Level Flow</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5" y="5859006"/>
            <a:ext cx="8513064" cy="639149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Since </a:t>
            </a:r>
            <a:r>
              <a:rPr lang="en-US" sz="2800" dirty="0" smtClean="0"/>
              <a:t>players have limited mobility, </a:t>
            </a:r>
            <a:r>
              <a:rPr lang="en-US" sz="2800" dirty="0"/>
              <a:t>their level of map exploration is hindered. For player frustration to be </a:t>
            </a:r>
            <a:r>
              <a:rPr lang="en-US" sz="2800" dirty="0" smtClean="0"/>
              <a:t>lowered</a:t>
            </a:r>
            <a:r>
              <a:rPr lang="en-US" sz="2800" dirty="0"/>
              <a:t>, they need to be able to recognize the map layout within their first two matches. This means that most maps are tight, configured as either a figure eight or an H shape. Variation can take place </a:t>
            </a:r>
            <a:r>
              <a:rPr lang="en-US" sz="2800" dirty="0" smtClean="0"/>
              <a:t>in the following ways:</a:t>
            </a:r>
          </a:p>
          <a:p>
            <a:endParaRPr lang="en-US" sz="2800" dirty="0"/>
          </a:p>
          <a:p>
            <a:pPr marL="457200" indent="-457200">
              <a:spcAft>
                <a:spcPts val="1000"/>
              </a:spcAft>
              <a:buFont typeface="Arial" panose="020B0604020202020204" pitchFamily="34" charset="0"/>
              <a:buChar char="•"/>
            </a:pPr>
            <a:r>
              <a:rPr lang="en-US" sz="2800" dirty="0" smtClean="0"/>
              <a:t>Having </a:t>
            </a:r>
            <a:r>
              <a:rPr lang="en-US" sz="2800" dirty="0"/>
              <a:t>a scarcity of cover make an area safer or more </a:t>
            </a:r>
            <a:r>
              <a:rPr lang="en-US" sz="2800" dirty="0" smtClean="0"/>
              <a:t>dangerous</a:t>
            </a:r>
            <a:endParaRPr lang="en-US" sz="2800" dirty="0"/>
          </a:p>
          <a:p>
            <a:pPr marL="457200" indent="-457200">
              <a:spcAft>
                <a:spcPts val="1000"/>
              </a:spcAft>
              <a:buFont typeface="Arial" panose="020B0604020202020204" pitchFamily="34" charset="0"/>
              <a:buChar char="•"/>
            </a:pPr>
            <a:r>
              <a:rPr lang="en-US" sz="2800" dirty="0" smtClean="0"/>
              <a:t>Adding </a:t>
            </a:r>
            <a:r>
              <a:rPr lang="en-US" sz="2800" i="1" dirty="0"/>
              <a:t>z</a:t>
            </a:r>
            <a:r>
              <a:rPr lang="en-US" sz="2800" dirty="0"/>
              <a:t>-axis movement and cover opportunities (for instance, by adding the second story of a building</a:t>
            </a:r>
            <a:r>
              <a:rPr lang="en-US" sz="2800" dirty="0" smtClean="0"/>
              <a:t>)</a:t>
            </a:r>
            <a:endParaRPr lang="en-US" sz="2800" dirty="0"/>
          </a:p>
          <a:p>
            <a:pPr marL="457200" indent="-457200">
              <a:buFont typeface="Arial" panose="020B0604020202020204" pitchFamily="34" charset="0"/>
              <a:buChar char="•"/>
            </a:pPr>
            <a:r>
              <a:rPr lang="en-US" sz="2800" dirty="0" smtClean="0"/>
              <a:t>Adding “lures</a:t>
            </a:r>
            <a:r>
              <a:rPr lang="en-US" sz="2800" dirty="0"/>
              <a:t>” in the form of powerful </a:t>
            </a:r>
            <a:r>
              <a:rPr lang="en-US" sz="2800" dirty="0" smtClean="0"/>
              <a:t>weapons</a:t>
            </a:r>
            <a:endParaRPr lang="en-US" sz="2800" dirty="0"/>
          </a:p>
        </p:txBody>
      </p:sp>
      <p:sp>
        <p:nvSpPr>
          <p:cNvPr id="16" name="Rectangle"/>
          <p:cNvSpPr/>
          <p:nvPr/>
        </p:nvSpPr>
        <p:spPr>
          <a:xfrm>
            <a:off x="1752108" y="5523132"/>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54998" y="420016"/>
            <a:ext cx="11234168" cy="6319222"/>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54996" y="7007313"/>
            <a:ext cx="11234170" cy="631922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19817578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411151" y="1690796"/>
            <a:ext cx="16103600" cy="9340498"/>
          </a:xfrm>
          <a:prstGeom prst="rect">
            <a:avLst/>
          </a:prstGeom>
          <a:ln w="12700">
            <a:miter lim="400000"/>
          </a:ln>
        </p:spPr>
      </p:pic>
      <p:sp>
        <p:nvSpPr>
          <p:cNvPr id="13" name="The Picture slide"/>
          <p:cNvSpPr txBox="1"/>
          <p:nvPr/>
        </p:nvSpPr>
        <p:spPr>
          <a:xfrm>
            <a:off x="16928794" y="1690796"/>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Scale</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7" y="3033474"/>
            <a:ext cx="7008270" cy="81663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1200"/>
              </a:spcAft>
            </a:pPr>
            <a:r>
              <a:rPr lang="en-US" sz="2800" dirty="0"/>
              <a:t>Developers need to be aware of two types of distances: literal scale and gameplay </a:t>
            </a:r>
            <a:r>
              <a:rPr lang="en-US" sz="2800" dirty="0" smtClean="0"/>
              <a:t>space.</a:t>
            </a:r>
          </a:p>
          <a:p>
            <a:r>
              <a:rPr lang="en-US" sz="2800" b="1" dirty="0" smtClean="0"/>
              <a:t>Literal </a:t>
            </a:r>
            <a:r>
              <a:rPr lang="en-US" sz="2800" b="1" dirty="0"/>
              <a:t>Scale</a:t>
            </a:r>
            <a:endParaRPr lang="en-US" sz="2800" dirty="0"/>
          </a:p>
          <a:p>
            <a:pPr>
              <a:spcAft>
                <a:spcPts val="1200"/>
              </a:spcAft>
            </a:pPr>
            <a:r>
              <a:rPr lang="en-US" sz="2800" dirty="0"/>
              <a:t>Since </a:t>
            </a:r>
            <a:r>
              <a:rPr lang="en-US" sz="2800" i="1" dirty="0"/>
              <a:t>Gears of War</a:t>
            </a:r>
            <a:r>
              <a:rPr lang="en-US" sz="2800" dirty="0"/>
              <a:t> has low accuracy, weapons and tight view maps rarely encourage firing on players from a great distance</a:t>
            </a:r>
            <a:r>
              <a:rPr lang="en-US" sz="2800" dirty="0" smtClean="0"/>
              <a:t>.</a:t>
            </a:r>
            <a:r>
              <a:rPr lang="en-US" sz="2800" dirty="0"/>
              <a:t> </a:t>
            </a:r>
          </a:p>
          <a:p>
            <a:r>
              <a:rPr lang="en-US" sz="2800" b="1" dirty="0"/>
              <a:t>Gameplay Space</a:t>
            </a:r>
            <a:endParaRPr lang="en-US" sz="2800" dirty="0"/>
          </a:p>
          <a:p>
            <a:r>
              <a:rPr lang="en-US" sz="2800" dirty="0"/>
              <a:t>Players should be able to be relevant to one another at all times. Even if a player has to take a longer route to get somewhere, they should still be able to help out their teammates reasonably quickly where required—for </a:t>
            </a:r>
            <a:r>
              <a:rPr lang="en-US" sz="2800" dirty="0" smtClean="0"/>
              <a:t>instance</a:t>
            </a:r>
            <a:r>
              <a:rPr lang="en-US" sz="2800" dirty="0"/>
              <a:t>, through catwalks with an open view of other fronts that cannot be spatially traversed but can still be fired across</a:t>
            </a:r>
            <a:r>
              <a:rPr lang="en-US" sz="2800" dirty="0" smtClean="0"/>
              <a:t>.</a:t>
            </a:r>
            <a:endParaRPr lang="en-US" sz="2800" dirty="0"/>
          </a:p>
        </p:txBody>
      </p:sp>
      <p:sp>
        <p:nvSpPr>
          <p:cNvPr id="15" name="Rectangle"/>
          <p:cNvSpPr/>
          <p:nvPr/>
        </p:nvSpPr>
        <p:spPr>
          <a:xfrm>
            <a:off x="16981697" y="2733777"/>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10" name="Picture 9"/>
          <p:cNvPicPr>
            <a:picLocks noChangeAspect="1"/>
          </p:cNvPicPr>
          <p:nvPr/>
        </p:nvPicPr>
        <p:blipFill>
          <a:blip r:embed="rId3"/>
          <a:stretch>
            <a:fillRect/>
          </a:stretch>
        </p:blipFill>
        <p:spPr>
          <a:xfrm>
            <a:off x="626534" y="1941363"/>
            <a:ext cx="15672834" cy="8839364"/>
          </a:xfrm>
          <a:prstGeom prst="rect">
            <a:avLst/>
          </a:prstGeom>
          <a:ln>
            <a:noFill/>
          </a:ln>
          <a:effectLst>
            <a:outerShdw blurRad="190500" algn="tl" rotWithShape="0">
              <a:srgbClr val="000000">
                <a:alpha val="70000"/>
              </a:srgbClr>
            </a:outerShdw>
          </a:effectLst>
        </p:spPr>
      </p:pic>
      <p:sp>
        <p:nvSpPr>
          <p:cNvPr id="16" name="TextBox 15"/>
          <p:cNvSpPr txBox="1"/>
          <p:nvPr/>
        </p:nvSpPr>
        <p:spPr>
          <a:xfrm>
            <a:off x="2487347" y="10530160"/>
            <a:ext cx="11951208" cy="1395254"/>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latin typeface="Helvetica Light"/>
              </a:rPr>
              <a:t>Players in the cover above can fire downward at close </a:t>
            </a:r>
            <a:r>
              <a:rPr lang="en-US" sz="2800" dirty="0" smtClean="0">
                <a:latin typeface="Helvetica Light"/>
              </a:rPr>
              <a:t>range;</a:t>
            </a:r>
          </a:p>
          <a:p>
            <a:r>
              <a:rPr lang="en-US" sz="2800" dirty="0" smtClean="0">
                <a:latin typeface="Helvetica Light"/>
              </a:rPr>
              <a:t>however</a:t>
            </a:r>
            <a:r>
              <a:rPr lang="en-US" sz="2800" dirty="0">
                <a:latin typeface="Helvetica Light"/>
              </a:rPr>
              <a:t>, despite being close to their enemy, it will take </a:t>
            </a:r>
            <a:r>
              <a:rPr lang="en-US" sz="2800" dirty="0" smtClean="0">
                <a:latin typeface="Helvetica Light"/>
              </a:rPr>
              <a:t>them</a:t>
            </a:r>
          </a:p>
          <a:p>
            <a:r>
              <a:rPr lang="en-US" sz="2800" dirty="0" smtClean="0">
                <a:latin typeface="Helvetica Light"/>
              </a:rPr>
              <a:t>considerable </a:t>
            </a:r>
            <a:r>
              <a:rPr lang="en-US" sz="2800" dirty="0">
                <a:latin typeface="Helvetica Light"/>
              </a:rPr>
              <a:t>time to rotate from that </a:t>
            </a:r>
            <a:r>
              <a:rPr lang="en-US" sz="2800" dirty="0" smtClean="0">
                <a:latin typeface="Helvetica Light"/>
              </a:rPr>
              <a:t>location.</a:t>
            </a:r>
            <a:endParaRPr kumimoji="0" lang="en-US" sz="2800" b="0" i="0" u="none" strike="noStrike" cap="none" spc="0" normalizeH="0" baseline="0" dirty="0">
              <a:ln>
                <a:noFill/>
              </a:ln>
              <a:solidFill>
                <a:srgbClr val="000000"/>
              </a:solidFill>
              <a:effectLst/>
              <a:uFillTx/>
              <a:latin typeface="Helvetica Light"/>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6"/>
            <a:ext cx="2626729" cy="2683625"/>
          </a:xfrm>
          <a:prstGeom prst="rect">
            <a:avLst/>
          </a:prstGeom>
        </p:spPr>
      </p:pic>
    </p:spTree>
    <p:extLst>
      <p:ext uri="{BB962C8B-B14F-4D97-AF65-F5344CB8AC3E}">
        <p14:creationId xmlns:p14="http://schemas.microsoft.com/office/powerpoint/2010/main" val="52899836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Approach</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08881"/>
            <a:ext cx="8513064" cy="613501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While combat is discouraged over long distances, </a:t>
            </a:r>
            <a:r>
              <a:rPr lang="en-US" sz="2800" i="1" dirty="0"/>
              <a:t>Gears of War</a:t>
            </a:r>
            <a:r>
              <a:rPr lang="en-US" sz="2800" dirty="0"/>
              <a:t> levels have typically been constructed to give both teams a distant look at each other and the tactics they may be about to take. This means that players can make calls to one another about an enemy going for a lure, an enemy trying to flank, or how many people will generally be engaging in the front.</a:t>
            </a:r>
          </a:p>
          <a:p>
            <a:r>
              <a:rPr lang="en-US" sz="2800" dirty="0"/>
              <a:t> </a:t>
            </a:r>
          </a:p>
          <a:p>
            <a:r>
              <a:rPr lang="en-US" sz="2800" dirty="0"/>
              <a:t>While the players can see one another from a great distance, their weapon accuracy prevents anyone from killing someone from so far away. Bullets will likely create near misses, however, and heighten the perceived drama at the start of the map</a:t>
            </a:r>
            <a:r>
              <a:rPr lang="en-US" sz="2800" dirty="0" smtClean="0"/>
              <a:t>.</a:t>
            </a:r>
            <a:endParaRPr lang="en-US" sz="2800" dirty="0"/>
          </a:p>
        </p:txBody>
      </p:sp>
      <p:sp>
        <p:nvSpPr>
          <p:cNvPr id="16" name="Rectangle"/>
          <p:cNvSpPr/>
          <p:nvPr/>
        </p:nvSpPr>
        <p:spPr>
          <a:xfrm>
            <a:off x="1752108" y="5507169"/>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943" y="4388092"/>
            <a:ext cx="11873910" cy="667907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1900920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Gimmicks </a:t>
            </a:r>
            <a:r>
              <a:rPr lang="en-US" cap="all" dirty="0" smtClean="0"/>
              <a:t>and </a:t>
            </a:r>
            <a:r>
              <a:rPr lang="en-US" cap="all" dirty="0"/>
              <a:t>Hooks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08881"/>
            <a:ext cx="8513064"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Often various gimmicks and hooks are used to ensure that a map is memorable. Sometimes these have gameplay implications, such as a train periodically rushing through the map, and other times they’re purely aesthetic, such as a clock tower looming over the environment or an ocean that otherwise could have been a wall. Aside from helping make the map memorable, these features can act as distinct points that aid in navigation</a:t>
            </a:r>
            <a:r>
              <a:rPr lang="en-US" sz="2800" dirty="0" smtClean="0"/>
              <a:t>.</a:t>
            </a:r>
            <a:endParaRPr lang="en-US" sz="2800" dirty="0"/>
          </a:p>
        </p:txBody>
      </p:sp>
      <p:sp>
        <p:nvSpPr>
          <p:cNvPr id="16" name="Rectangle"/>
          <p:cNvSpPr/>
          <p:nvPr/>
        </p:nvSpPr>
        <p:spPr>
          <a:xfrm>
            <a:off x="1752108" y="5523132"/>
            <a:ext cx="877824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8" name="Picture 7"/>
          <p:cNvPicPr>
            <a:picLocks noChangeAspect="1"/>
          </p:cNvPicPr>
          <p:nvPr/>
        </p:nvPicPr>
        <p:blipFill rotWithShape="1">
          <a:blip r:embed="rId3"/>
          <a:srcRect r="7775"/>
          <a:stretch/>
        </p:blipFill>
        <p:spPr>
          <a:xfrm>
            <a:off x="12327081" y="220133"/>
            <a:ext cx="11897736" cy="1327573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8038850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1" y="5638702"/>
            <a:ext cx="9307035"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177817937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750974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When beginning to design a new level, it’s important to step through development methodically. Assess the game you’re developing </a:t>
            </a:r>
            <a:r>
              <a:rPr lang="en-AU" sz="2800" dirty="0" smtClean="0"/>
              <a:t>the level for </a:t>
            </a:r>
            <a:r>
              <a:rPr lang="en-AU" sz="2800" dirty="0"/>
              <a:t>and identify which game mechanics you can twist and build upon. Evaluate how players see the world and receive information about their surroundings</a:t>
            </a:r>
            <a:r>
              <a:rPr lang="en-AU" sz="2800" dirty="0" smtClean="0"/>
              <a:t>.</a:t>
            </a:r>
          </a:p>
          <a:p>
            <a:r>
              <a:rPr lang="en-AU" sz="2800" dirty="0" smtClean="0"/>
              <a:t> </a:t>
            </a:r>
          </a:p>
          <a:p>
            <a:pPr marL="457200" indent="-457200">
              <a:spcAft>
                <a:spcPts val="1000"/>
              </a:spcAft>
              <a:buFont typeface="Arial" panose="020B0604020202020204" pitchFamily="34" charset="0"/>
              <a:buChar char="•"/>
            </a:pPr>
            <a:r>
              <a:rPr lang="en-AU" sz="2800" dirty="0"/>
              <a:t>Are there ways that you can develop something unique from this knowledge</a:t>
            </a:r>
            <a:r>
              <a:rPr lang="en-AU" sz="2800" dirty="0" smtClean="0"/>
              <a:t>? </a:t>
            </a:r>
          </a:p>
          <a:p>
            <a:pPr marL="457200" indent="-457200">
              <a:spcAft>
                <a:spcPts val="1000"/>
              </a:spcAft>
              <a:buFont typeface="Arial" panose="020B0604020202020204" pitchFamily="34" charset="0"/>
              <a:buChar char="•"/>
            </a:pPr>
            <a:r>
              <a:rPr lang="en-AU" sz="2800" dirty="0"/>
              <a:t>What kind of gameplay “hooks” could you develop to make the map memorable</a:t>
            </a:r>
            <a:r>
              <a:rPr lang="en-AU" sz="2800" dirty="0" smtClean="0"/>
              <a:t>? </a:t>
            </a:r>
          </a:p>
          <a:p>
            <a:pPr marL="457200" indent="-457200">
              <a:spcAft>
                <a:spcPts val="1000"/>
              </a:spcAft>
              <a:buFont typeface="Arial" panose="020B0604020202020204" pitchFamily="34" charset="0"/>
              <a:buChar char="•"/>
            </a:pPr>
            <a:r>
              <a:rPr lang="en-AU" sz="2800" dirty="0"/>
              <a:t>How should line of sight be factored into your design? Could it be used to encourage close-quarter combat</a:t>
            </a:r>
            <a:r>
              <a:rPr lang="en-AU" sz="2800" dirty="0" smtClean="0"/>
              <a:t>?</a:t>
            </a:r>
          </a:p>
          <a:p>
            <a:pPr marL="457200" indent="-457200">
              <a:spcAft>
                <a:spcPts val="1000"/>
              </a:spcAft>
              <a:buFont typeface="Arial" panose="020B0604020202020204" pitchFamily="34" charset="0"/>
              <a:buChar char="•"/>
            </a:pPr>
            <a:r>
              <a:rPr lang="en-AU" sz="2800" dirty="0"/>
              <a:t>What kind of scale should your map be set in? How does the scale affect player movement and combat</a:t>
            </a:r>
            <a:r>
              <a:rPr lang="en-AU" sz="2800" dirty="0" smtClean="0"/>
              <a:t>?</a:t>
            </a:r>
          </a:p>
          <a:p>
            <a:pPr marL="457200" indent="-457200">
              <a:buFont typeface="Arial" panose="020B0604020202020204" pitchFamily="34" charset="0"/>
              <a:buChar char="•"/>
            </a:pPr>
            <a:r>
              <a:rPr lang="en-AU" sz="2800" dirty="0"/>
              <a:t>Which “rules” in the game can be broken? Which must stay consistent? Be careful when breaking the rules. Make sure you’re never breaking more than one or two at a time until you fully understand the ramifications of breaking them</a:t>
            </a:r>
            <a:r>
              <a:rPr lang="en-AU" sz="2800" dirty="0" smtClean="0"/>
              <a:t>.</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smtClean="0"/>
              <a:t>Evaluation </a:t>
            </a:r>
            <a:r>
              <a:rPr lang="en-US" dirty="0"/>
              <a:t>and Design</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2D2EDA5-7BDC-4918-A14F-8F289BC2E3D6}"/>
              </a:ext>
            </a:extLst>
          </p:cNvPr>
          <p:cNvPicPr>
            <a:picLocks noChangeAspect="1"/>
          </p:cNvPicPr>
          <p:nvPr/>
        </p:nvPicPr>
        <p:blipFill rotWithShape="1">
          <a:blip r:embed="rId2">
            <a:extLst>
              <a:ext uri="{28A0092B-C50C-407E-A947-70E740481C1C}">
                <a14:useLocalDpi xmlns:a14="http://schemas.microsoft.com/office/drawing/2010/main" val="0"/>
              </a:ext>
            </a:extLst>
          </a:blip>
          <a:srcRect t="2306" r="6933" b="2214"/>
          <a:stretch/>
        </p:blipFill>
        <p:spPr>
          <a:xfrm>
            <a:off x="1" y="1"/>
            <a:ext cx="24384000"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358941"/>
            <a:ext cx="7004304" cy="484235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 white room is an environment developed as a simple clean test version of a level that can be quickly tested and iterated that is typically constructed from brushes.</a:t>
            </a:r>
            <a:endParaRPr lang="en-US" sz="2800" dirty="0"/>
          </a:p>
          <a:p>
            <a:r>
              <a:rPr lang="en-US" sz="2800" dirty="0"/>
              <a:t> </a:t>
            </a:r>
          </a:p>
          <a:p>
            <a:r>
              <a:rPr lang="en-AU" sz="2800" dirty="0"/>
              <a:t>This version of the environment is generally devoid of any aesthetic influence and, in the case of single-player games, often developed in such a way that it can be reappropriated for different points in the game’s narrative</a:t>
            </a:r>
            <a:r>
              <a:rPr lang="en-AU" sz="2800" dirty="0" smtClean="0"/>
              <a:t>. </a:t>
            </a:r>
            <a:endParaRPr lang="en-AU" sz="2800" dirty="0"/>
          </a:p>
        </p:txBody>
      </p:sp>
      <p:sp>
        <p:nvSpPr>
          <p:cNvPr id="21" name="The Picture slide"/>
          <p:cNvSpPr txBox="1"/>
          <p:nvPr/>
        </p:nvSpPr>
        <p:spPr>
          <a:xfrm>
            <a:off x="682070" y="4093079"/>
            <a:ext cx="7082914"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White Rooms</a:t>
            </a:r>
            <a:endParaRPr sz="3600" cap="all" dirty="0"/>
          </a:p>
        </p:txBody>
      </p:sp>
      <p:sp>
        <p:nvSpPr>
          <p:cNvPr id="22" name="Rectangle"/>
          <p:cNvSpPr/>
          <p:nvPr/>
        </p:nvSpPr>
        <p:spPr>
          <a:xfrm>
            <a:off x="756715" y="5032500"/>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946484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Image" descr="Image"/>
          <p:cNvPicPr>
            <a:picLocks noChangeAspect="1"/>
          </p:cNvPicPr>
          <p:nvPr/>
        </p:nvPicPr>
        <p:blipFill>
          <a:blip r:embed="rId2">
            <a:extLst/>
          </a:blip>
          <a:srcRect l="11526" r="11526"/>
          <a:stretch>
            <a:fillRect/>
          </a:stretch>
        </p:blipFill>
        <p:spPr>
          <a:xfrm>
            <a:off x="2008981" y="1383719"/>
            <a:ext cx="9571020" cy="6996613"/>
          </a:xfrm>
          <a:prstGeom prst="rect">
            <a:avLst/>
          </a:prstGeom>
          <a:ln w="12700">
            <a:miter lim="400000"/>
          </a:ln>
        </p:spPr>
      </p:pic>
      <p:pic>
        <p:nvPicPr>
          <p:cNvPr id="410" name="Image" descr="Image"/>
          <p:cNvPicPr>
            <a:picLocks noChangeAspect="1"/>
          </p:cNvPicPr>
          <p:nvPr/>
        </p:nvPicPr>
        <p:blipFill>
          <a:blip r:embed="rId2">
            <a:extLst/>
          </a:blip>
          <a:srcRect l="11526" r="11526"/>
          <a:stretch>
            <a:fillRect/>
          </a:stretch>
        </p:blipFill>
        <p:spPr>
          <a:xfrm>
            <a:off x="12803980" y="1383719"/>
            <a:ext cx="9571021" cy="6996613"/>
          </a:xfrm>
          <a:prstGeom prst="rect">
            <a:avLst/>
          </a:prstGeom>
          <a:ln w="12700">
            <a:miter lim="400000"/>
          </a:ln>
        </p:spPr>
      </p:pic>
      <p:sp>
        <p:nvSpPr>
          <p:cNvPr id="411" name="This is a dream of mine that I have just dreamed. Just see your smiling face everywhere I go. The love I feel for you to shine inside me. But it’s all over now you’re gone. This is a dream of mine that I have just ..."/>
          <p:cNvSpPr/>
          <p:nvPr/>
        </p:nvSpPr>
        <p:spPr>
          <a:xfrm>
            <a:off x="2891854" y="10644169"/>
            <a:ext cx="7805274"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level is blocked out with simple geometry, allowing the level designers to get a feel for the space and make quick iterations if needed</a:t>
            </a:r>
            <a:r>
              <a:rPr lang="en-US" sz="2800" dirty="0" smtClean="0"/>
              <a:t>.</a:t>
            </a:r>
            <a:endParaRPr sz="2800" dirty="0"/>
          </a:p>
        </p:txBody>
      </p:sp>
      <p:sp>
        <p:nvSpPr>
          <p:cNvPr id="412" name="This is a dream of mine that I have just dreamed. Just see your smiling face everywhere I go. The love I feel for you to shine inside me. But it’s all over now you’re gone. This is a dream of mine that I have just ..."/>
          <p:cNvSpPr/>
          <p:nvPr/>
        </p:nvSpPr>
        <p:spPr>
          <a:xfrm>
            <a:off x="13686853" y="10663986"/>
            <a:ext cx="7805274" cy="96436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white room is used as the foundation, with the final detail added in to complete the process</a:t>
            </a:r>
            <a:r>
              <a:rPr lang="en-US" sz="2800" dirty="0" smtClean="0"/>
              <a:t>.</a:t>
            </a:r>
            <a:endParaRPr sz="2800" dirty="0"/>
          </a:p>
        </p:txBody>
      </p:sp>
      <p:sp>
        <p:nvSpPr>
          <p:cNvPr id="413" name="Two Picture slide"/>
          <p:cNvSpPr txBox="1"/>
          <p:nvPr/>
        </p:nvSpPr>
        <p:spPr>
          <a:xfrm>
            <a:off x="5800789" y="9453933"/>
            <a:ext cx="1989327"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AU" dirty="0"/>
              <a:t>Before</a:t>
            </a:r>
            <a:endParaRPr dirty="0"/>
          </a:p>
        </p:txBody>
      </p:sp>
      <p:sp>
        <p:nvSpPr>
          <p:cNvPr id="416" name="Two Picture slide"/>
          <p:cNvSpPr txBox="1"/>
          <p:nvPr/>
        </p:nvSpPr>
        <p:spPr>
          <a:xfrm>
            <a:off x="16861727" y="9497858"/>
            <a:ext cx="1455528"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r>
              <a:rPr lang="en-AU" dirty="0"/>
              <a:t>After</a:t>
            </a:r>
            <a:endParaRPr dirty="0"/>
          </a:p>
        </p:txBody>
      </p:sp>
      <p:pic>
        <p:nvPicPr>
          <p:cNvPr id="13" name="Picture 4" descr="ElementalComplete.png">
            <a:extLst>
              <a:ext uri="{FF2B5EF4-FFF2-40B4-BE49-F238E27FC236}">
                <a16:creationId xmlns:a16="http://schemas.microsoft.com/office/drawing/2014/main" xmlns="" id="{DC6DD2FA-7D69-4D5A-A901-EC1E61FEAB3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461" r="7461"/>
          <a:stretch/>
        </p:blipFill>
        <p:spPr bwMode="auto">
          <a:xfrm>
            <a:off x="13024114" y="1565786"/>
            <a:ext cx="9130750" cy="6636320"/>
          </a:xfrm>
          <a:prstGeom prst="rect">
            <a:avLst/>
          </a:prstGeom>
          <a:ln w="6350">
            <a:solidFill>
              <a:schemeClr val="tx1"/>
            </a:solid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14088300" y="8113591"/>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The final product</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2" name="Picture 2" descr="ElementalBSP.png">
            <a:extLst>
              <a:ext uri="{FF2B5EF4-FFF2-40B4-BE49-F238E27FC236}">
                <a16:creationId xmlns:a16="http://schemas.microsoft.com/office/drawing/2014/main" xmlns="" id="{76E4BEB5-845A-4544-A5EF-949B8169E47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96" r="7775"/>
          <a:stretch/>
        </p:blipFill>
        <p:spPr bwMode="auto">
          <a:xfrm>
            <a:off x="2229115" y="1561944"/>
            <a:ext cx="9130749" cy="6640162"/>
          </a:xfrm>
          <a:prstGeom prst="rect">
            <a:avLst/>
          </a:prstGeom>
          <a:ln w="6350">
            <a:solidFill>
              <a:schemeClr val="tx1"/>
            </a:solid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3293301" y="8113592"/>
            <a:ext cx="7004304"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AU" sz="2800" dirty="0"/>
              <a:t>Original </a:t>
            </a:r>
            <a:r>
              <a:rPr lang="en-AU" sz="2800" dirty="0" smtClean="0"/>
              <a:t>white room </a:t>
            </a:r>
            <a:r>
              <a:rPr lang="en-AU" sz="2800" dirty="0"/>
              <a:t>for the </a:t>
            </a:r>
            <a:r>
              <a:rPr lang="en-AU" sz="2800" dirty="0" smtClean="0"/>
              <a:t>Elemental </a:t>
            </a:r>
            <a:r>
              <a:rPr lang="en-AU" sz="2800" dirty="0"/>
              <a:t>demo</a:t>
            </a:r>
          </a:p>
        </p:txBody>
      </p:sp>
    </p:spTree>
    <p:extLst>
      <p:ext uri="{BB962C8B-B14F-4D97-AF65-F5344CB8AC3E}">
        <p14:creationId xmlns:p14="http://schemas.microsoft.com/office/powerpoint/2010/main" val="91731271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6565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Once a white room is ready for initial testing, a wide range of potential changes need to be made. Following are just a </a:t>
            </a:r>
            <a:r>
              <a:rPr lang="en-AU" sz="2800" dirty="0" smtClean="0"/>
              <a:t>few </a:t>
            </a:r>
            <a:r>
              <a:rPr lang="en-AU" sz="2800" dirty="0"/>
              <a:t>examples</a:t>
            </a:r>
            <a:r>
              <a:rPr lang="en-AU" sz="2800" dirty="0" smtClean="0"/>
              <a:t>:</a:t>
            </a:r>
            <a:endParaRPr lang="en-AU" sz="2800" dirty="0"/>
          </a:p>
          <a:p>
            <a:endParaRPr lang="en-AU" sz="2800" dirty="0"/>
          </a:p>
          <a:p>
            <a:pPr marL="457200" indent="-457200">
              <a:buFont typeface="Arial" panose="020B0604020202020204" pitchFamily="34" charset="0"/>
              <a:buChar char="•"/>
            </a:pPr>
            <a:r>
              <a:rPr lang="en-AU" sz="2800" dirty="0"/>
              <a:t>Base-level lighting and </a:t>
            </a:r>
            <a:r>
              <a:rPr lang="en-AU" sz="2800" dirty="0" err="1"/>
              <a:t>coloring</a:t>
            </a:r>
            <a:r>
              <a:rPr lang="en-AU" sz="2800" dirty="0"/>
              <a:t> will need to be added to guide players through the map. In the final aesthetic pass, similar indicators will also need to be added to the map. Low-level fog is another commonplace addition, as it helps aid in depth perception and environment readability</a:t>
            </a:r>
            <a:r>
              <a:rPr lang="en-AU" sz="2800" dirty="0" smtClean="0"/>
              <a:t>.</a:t>
            </a:r>
            <a:endParaRPr lang="en-AU" sz="2800" dirty="0"/>
          </a:p>
          <a:p>
            <a:endParaRPr lang="en-AU" sz="2800" dirty="0"/>
          </a:p>
          <a:p>
            <a:pPr marL="457200" indent="-457200">
              <a:buFont typeface="Arial" panose="020B0604020202020204" pitchFamily="34" charset="0"/>
              <a:buChar char="•"/>
            </a:pPr>
            <a:r>
              <a:rPr lang="en-AU" sz="2800" dirty="0"/>
              <a:t>A puzzle or level mechanic that doesn’t “work” in one environment may still be duplicated and reused in another </a:t>
            </a:r>
            <a:r>
              <a:rPr lang="en-AU" sz="2800" dirty="0" smtClean="0"/>
              <a:t>environment.</a:t>
            </a:r>
            <a:endParaRPr lang="en-AU" sz="2800" dirty="0"/>
          </a:p>
          <a:p>
            <a:endParaRPr lang="en-AU" sz="2800" dirty="0"/>
          </a:p>
          <a:p>
            <a:pPr marL="457200" indent="-457200">
              <a:buFont typeface="Arial" panose="020B0604020202020204" pitchFamily="34" charset="0"/>
              <a:buChar char="•"/>
            </a:pPr>
            <a:r>
              <a:rPr lang="en-AU" sz="2800" dirty="0"/>
              <a:t>Creating multiple versions of a white room for testing in quick succession can be advantageous in comparing slight changes; however, be aware that testers may be best exposed to these changes in variables orders and </a:t>
            </a:r>
            <a:r>
              <a:rPr lang="en-AU" sz="2800" dirty="0" smtClean="0"/>
              <a:t>inadvertently compromise </a:t>
            </a:r>
            <a:r>
              <a:rPr lang="en-AU" sz="2800" dirty="0"/>
              <a:t>test data</a:t>
            </a:r>
            <a:r>
              <a:rPr lang="en-AU" sz="2800" dirty="0" smtClean="0"/>
              <a:t>.</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Testing </a:t>
            </a:r>
            <a:r>
              <a:rPr lang="en-US" dirty="0" smtClean="0"/>
              <a:t>and</a:t>
            </a:r>
          </a:p>
          <a:p>
            <a:r>
              <a:rPr lang="en-US" dirty="0" smtClean="0"/>
              <a:t>Iteration</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29839402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pic>
        <p:nvPicPr>
          <p:cNvPr id="2" name="Picture 1">
            <a:extLst>
              <a:ext uri="{FF2B5EF4-FFF2-40B4-BE49-F238E27FC236}">
                <a16:creationId xmlns:a16="http://schemas.microsoft.com/office/drawing/2014/main" xmlns="" id="{83793871-9648-4C82-88E0-87FBBF98CAC1}"/>
              </a:ext>
            </a:extLst>
          </p:cNvPr>
          <p:cNvPicPr>
            <a:picLocks noChangeAspect="1"/>
          </p:cNvPicPr>
          <p:nvPr/>
        </p:nvPicPr>
        <p:blipFill rotWithShape="1">
          <a:blip r:embed="rId3"/>
          <a:srcRect l="2515" t="2775" r="32963" b="2773"/>
          <a:stretch/>
        </p:blipFill>
        <p:spPr>
          <a:xfrm>
            <a:off x="613348" y="544198"/>
            <a:ext cx="15733068" cy="12627752"/>
          </a:xfrm>
          <a:prstGeom prst="rect">
            <a:avLst/>
          </a:prstGeom>
          <a:ln>
            <a:noFill/>
          </a:ln>
          <a:effectLst>
            <a:outerShdw blurRad="190500" algn="tl" rotWithShape="0">
              <a:srgbClr val="000000">
                <a:alpha val="70000"/>
              </a:srgbClr>
            </a:outerShdw>
          </a:effectLst>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Advantages </a:t>
            </a:r>
            <a:r>
              <a:rPr lang="en-US" sz="3600" cap="all" dirty="0" smtClean="0"/>
              <a:t>of</a:t>
            </a:r>
          </a:p>
          <a:p>
            <a:pPr algn="l"/>
            <a:r>
              <a:rPr lang="en-US" sz="3600" cap="all" dirty="0" smtClean="0"/>
              <a:t>White-rooming</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783370"/>
            <a:ext cx="7008270" cy="484235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anose="020B0604020202020204" pitchFamily="34" charset="0"/>
              <a:buChar char="•"/>
            </a:pPr>
            <a:r>
              <a:rPr lang="en-AU" sz="2800" dirty="0"/>
              <a:t>Allows designers to test spatial environment and gameplay hooks without applying architectural </a:t>
            </a:r>
            <a:r>
              <a:rPr lang="en-AU" sz="2800" dirty="0" smtClean="0"/>
              <a:t>layer</a:t>
            </a:r>
            <a:endParaRPr lang="en-AU" sz="2800" dirty="0"/>
          </a:p>
          <a:p>
            <a:pPr marL="457200" indent="-457200">
              <a:buFont typeface="Arial" panose="020B0604020202020204" pitchFamily="34" charset="0"/>
              <a:buChar char="•"/>
            </a:pPr>
            <a:endParaRPr lang="en-AU" sz="2800" dirty="0"/>
          </a:p>
          <a:p>
            <a:pPr marL="457200" lvl="0" indent="-457200">
              <a:buFont typeface="Arial" panose="020B0604020202020204" pitchFamily="34" charset="0"/>
              <a:buChar char="•"/>
            </a:pPr>
            <a:r>
              <a:rPr lang="en-AU" sz="2800" dirty="0"/>
              <a:t>Allows for quick iteration for play testing and experimental </a:t>
            </a:r>
            <a:r>
              <a:rPr lang="en-AU" sz="2800" dirty="0" smtClean="0"/>
              <a:t>design</a:t>
            </a:r>
            <a:endParaRPr lang="en-AU" sz="2800" dirty="0"/>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Allows for potentially modular spaces that artists can reappropriate to the section of the game where it’s most </a:t>
            </a:r>
            <a:r>
              <a:rPr lang="en-AU" sz="2800" dirty="0" smtClean="0"/>
              <a:t>appropriate</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Getting a feel for the </a:t>
            </a:r>
            <a:r>
              <a:rPr lang="en-US" sz="2800" dirty="0" err="1" smtClean="0"/>
              <a:t>playspace</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03944769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648FDD34-20D7-4DD9-93D6-15E6DAA40DCC}"/>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5738824" y="5238850"/>
            <a:ext cx="12906351" cy="5419814"/>
          </a:xfrm>
          <a:prstGeom prst="rect">
            <a:avLst/>
          </a:prstGeom>
        </p:spPr>
      </p:pic>
      <p:sp>
        <p:nvSpPr>
          <p:cNvPr id="44" name="You are the face that has changed my whole world. You are the face that I see everywhere I go. You are so beautiful to me that I can’t explain , Just like a green flower porcelain"/>
          <p:cNvSpPr txBox="1"/>
          <p:nvPr/>
        </p:nvSpPr>
        <p:spPr>
          <a:xfrm>
            <a:off x="4366157" y="571003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Aesthetics</a:t>
            </a:r>
            <a:endParaRPr sz="6000" dirty="0"/>
          </a:p>
        </p:txBody>
      </p:sp>
      <p:sp>
        <p:nvSpPr>
          <p:cNvPr id="45" name="AEVER"/>
          <p:cNvSpPr txBox="1"/>
          <p:nvPr/>
        </p:nvSpPr>
        <p:spPr>
          <a:xfrm>
            <a:off x="6992666" y="3905152"/>
            <a:ext cx="10398681"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Level Design</a:t>
            </a:r>
            <a:endParaRPr sz="8000" cap="all" dirty="0">
              <a:solidFill>
                <a:srgbClr val="FFD966"/>
              </a:solidFill>
            </a:endParaRPr>
          </a:p>
        </p:txBody>
      </p:sp>
    </p:spTree>
    <p:extLst>
      <p:ext uri="{BB962C8B-B14F-4D97-AF65-F5344CB8AC3E}">
        <p14:creationId xmlns:p14="http://schemas.microsoft.com/office/powerpoint/2010/main" val="108335994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B9166396-88FA-40A5-96C1-4FDE77255498}"/>
              </a:ext>
            </a:extLst>
          </p:cNvPr>
          <p:cNvPicPr>
            <a:picLocks noChangeAspect="1"/>
          </p:cNvPicPr>
          <p:nvPr/>
        </p:nvPicPr>
        <p:blipFill rotWithShape="1">
          <a:blip r:embed="rId2">
            <a:extLst>
              <a:ext uri="{28A0092B-C50C-407E-A947-70E740481C1C}">
                <a14:useLocalDpi xmlns:a14="http://schemas.microsoft.com/office/drawing/2010/main" val="0"/>
              </a:ext>
            </a:extLst>
          </a:blip>
          <a:srcRect t="2173" r="8654" b="4113"/>
          <a:stretch/>
        </p:blipFill>
        <p:spPr>
          <a:xfrm>
            <a:off x="1" y="0"/>
            <a:ext cx="24383999"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428815"/>
            <a:ext cx="7082914" cy="527323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After white-rooming has been completed and the level is beyond the primary testing phase, the next thing to do is begin meshing the environment. This process involves adding static meshes to add detail and apply a particular theme to the environment.</a:t>
            </a:r>
            <a:endParaRPr lang="en-US" sz="2800" dirty="0"/>
          </a:p>
          <a:p>
            <a:r>
              <a:rPr lang="en-US" sz="2800" dirty="0"/>
              <a:t> </a:t>
            </a:r>
          </a:p>
          <a:p>
            <a:r>
              <a:rPr lang="en-AU" sz="2800" dirty="0"/>
              <a:t>Before this phase begins, it’s typical either to have concept art made or to use existing asset kits to develop the look of the map to be consistent </a:t>
            </a:r>
            <a:r>
              <a:rPr lang="en-AU" sz="2800" dirty="0" smtClean="0"/>
              <a:t>with the look of </a:t>
            </a:r>
            <a:r>
              <a:rPr lang="en-AU" sz="2800" dirty="0"/>
              <a:t>existing levels in the game</a:t>
            </a:r>
            <a:r>
              <a:rPr lang="en-AU" sz="2800" dirty="0" smtClean="0"/>
              <a:t>. </a:t>
            </a:r>
            <a:endParaRPr lang="en-AU" sz="2800" dirty="0"/>
          </a:p>
        </p:txBody>
      </p:sp>
      <p:sp>
        <p:nvSpPr>
          <p:cNvPr id="21" name="The Picture slide"/>
          <p:cNvSpPr txBox="1"/>
          <p:nvPr/>
        </p:nvSpPr>
        <p:spPr>
          <a:xfrm>
            <a:off x="682070" y="3539081"/>
            <a:ext cx="7082914" cy="121058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Aesthetics: </a:t>
            </a:r>
          </a:p>
          <a:p>
            <a:pPr algn="l"/>
            <a:r>
              <a:rPr lang="en-US" sz="3600" cap="all" dirty="0"/>
              <a:t>Initial Meshing</a:t>
            </a:r>
            <a:endParaRPr sz="3600" cap="all" dirty="0"/>
          </a:p>
        </p:txBody>
      </p:sp>
      <p:sp>
        <p:nvSpPr>
          <p:cNvPr id="22" name="Rectangle"/>
          <p:cNvSpPr/>
          <p:nvPr/>
        </p:nvSpPr>
        <p:spPr>
          <a:xfrm>
            <a:off x="719393" y="5049751"/>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2210330213"/>
      </p:ext>
    </p:extLst>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5943</TotalTime>
  <Words>1850</Words>
  <Application>Microsoft Office PowerPoint</Application>
  <PresentationFormat>Custom</PresentationFormat>
  <Paragraphs>142</Paragraphs>
  <Slides>27</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27</vt:i4>
      </vt:variant>
    </vt:vector>
  </HeadingPairs>
  <TitlesOfParts>
    <vt:vector size="36"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173</cp:revision>
  <dcterms:modified xsi:type="dcterms:W3CDTF">2018-03-09T21:15:59Z</dcterms:modified>
</cp:coreProperties>
</file>